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0693400" cy="15122525"/>
  <p:notesSz cx="6858000" cy="9144000"/>
  <p:defaultTextStyle>
    <a:defPPr>
      <a:defRPr lang="el-GR"/>
    </a:defPPr>
    <a:lvl1pPr marL="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7134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7426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211403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48537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8567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422805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5993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97072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3">
          <p15:clr>
            <a:srgbClr val="A4A3A4"/>
          </p15:clr>
        </p15:guide>
        <p15:guide id="2" pos="33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3102" y="78"/>
      </p:cViewPr>
      <p:guideLst>
        <p:guide orient="horz" pos="4763"/>
        <p:guide pos="3369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1962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155906-FBFA-46EF-BAAB-706588698C60}" type="datetimeFigureOut">
              <a:rPr lang="el-GR" smtClean="0"/>
              <a:t>28/8/2020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BA2B27-EEFF-4766-859C-64F57E182EB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92289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02006" y="4697787"/>
            <a:ext cx="9089390" cy="3241542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604010" y="8569432"/>
            <a:ext cx="7485380" cy="38646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371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7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1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485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85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228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1599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970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8140723" y="1130693"/>
            <a:ext cx="2526686" cy="24084021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60663" y="1130693"/>
            <a:ext cx="7401839" cy="24084021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44705" y="9717626"/>
            <a:ext cx="9089390" cy="3003501"/>
          </a:xfrm>
        </p:spPr>
        <p:txBody>
          <a:bodyPr anchor="t"/>
          <a:lstStyle>
            <a:lvl1pPr algn="l">
              <a:defRPr sz="65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844705" y="6409575"/>
            <a:ext cx="9089390" cy="3308051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37134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7426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211403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948537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68567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42280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159938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89707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60662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703147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2" y="3385066"/>
            <a:ext cx="4724775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34672" y="4795800"/>
            <a:ext cx="4724775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5432100" y="3385066"/>
            <a:ext cx="4726632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5432100" y="4795800"/>
            <a:ext cx="4726632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2100"/>
            <a:ext cx="3518056" cy="2562428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180821" y="602102"/>
            <a:ext cx="5977908" cy="12906656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9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34671" y="3164531"/>
            <a:ext cx="3518056" cy="10344228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095982" y="10585768"/>
            <a:ext cx="6416040" cy="124971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095982" y="1351227"/>
            <a:ext cx="6416040" cy="9073515"/>
          </a:xfrm>
        </p:spPr>
        <p:txBody>
          <a:bodyPr/>
          <a:lstStyle>
            <a:lvl1pPr marL="0" indent="0">
              <a:buNone/>
              <a:defRPr sz="5200"/>
            </a:lvl1pPr>
            <a:lvl2pPr marL="737134" indent="0">
              <a:buNone/>
              <a:defRPr sz="4500"/>
            </a:lvl2pPr>
            <a:lvl3pPr marL="1474268" indent="0">
              <a:buNone/>
              <a:defRPr sz="3900"/>
            </a:lvl3pPr>
            <a:lvl4pPr marL="2211403" indent="0">
              <a:buNone/>
              <a:defRPr sz="3200"/>
            </a:lvl4pPr>
            <a:lvl5pPr marL="2948537" indent="0">
              <a:buNone/>
              <a:defRPr sz="3200"/>
            </a:lvl5pPr>
            <a:lvl6pPr marL="3685670" indent="0">
              <a:buNone/>
              <a:defRPr sz="3200"/>
            </a:lvl6pPr>
            <a:lvl7pPr marL="4422805" indent="0">
              <a:buNone/>
              <a:defRPr sz="3200"/>
            </a:lvl7pPr>
            <a:lvl8pPr marL="5159938" indent="0">
              <a:buNone/>
              <a:defRPr sz="3200"/>
            </a:lvl8pPr>
            <a:lvl9pPr marL="5897072" indent="0">
              <a:buNone/>
              <a:defRPr sz="32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2095982" y="11835480"/>
            <a:ext cx="6416040" cy="1774795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3154"/>
            <a:ext cx="10693400" cy="14976216"/>
          </a:xfrm>
          <a:prstGeom prst="rect">
            <a:avLst/>
          </a:prstGeom>
        </p:spPr>
      </p:pic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  <a:prstGeom prst="rect">
            <a:avLst/>
          </a:prstGeom>
        </p:spPr>
        <p:txBody>
          <a:bodyPr vert="horz" lIns="147427" tIns="73713" rIns="147427" bIns="73713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1" y="3528591"/>
            <a:ext cx="9624060" cy="9980167"/>
          </a:xfrm>
          <a:prstGeom prst="rect">
            <a:avLst/>
          </a:prstGeom>
        </p:spPr>
        <p:txBody>
          <a:bodyPr vert="horz" lIns="147427" tIns="73713" rIns="147427" bIns="73713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34671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653580" y="14016343"/>
            <a:ext cx="3386244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663604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1474268" rtl="0" eaLnBrk="1" latinLnBrk="0" hangingPunct="1">
        <a:spcBef>
          <a:spcPct val="0"/>
        </a:spcBef>
        <a:buNone/>
        <a:defRPr sz="7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2850" indent="-552850" algn="l" defTabSz="1474268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197843" indent="-460710" algn="l" defTabSz="1474268" rtl="0" eaLnBrk="1" latinLnBrk="0" hangingPunct="1">
        <a:spcBef>
          <a:spcPct val="20000"/>
        </a:spcBef>
        <a:buFont typeface="Arial" pitchFamily="34" charset="0"/>
        <a:buChar char="–"/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184283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2579970" indent="-368567" algn="l" defTabSz="1474268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317103" indent="-368567" algn="l" defTabSz="1474268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54237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91372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52850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265640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37134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7426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211403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48537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8567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422805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15993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97072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TextBox"/>
          <p:cNvSpPr txBox="1"/>
          <p:nvPr/>
        </p:nvSpPr>
        <p:spPr>
          <a:xfrm>
            <a:off x="820292" y="4248894"/>
            <a:ext cx="914501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Η επιχείρηση…………………………………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που εδρεύει στην περιφέρεια ……………………. εντάχθηκε στη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δράση «Ψηφιακό Άλμα» προϋπολογισμού </a:t>
            </a:r>
            <a:r>
              <a:rPr lang="el-GR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51</a:t>
            </a:r>
            <a:r>
              <a:rPr lang="en-US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el-GR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 εκατ. Ευρώ. 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Η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Δράση </a:t>
            </a:r>
            <a:r>
              <a:rPr lang="el-GR" sz="12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στοχεύει σ</a:t>
            </a:r>
            <a:r>
              <a:rPr lang="el-GR" sz="12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τον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ψηφιακό μετασχηματισμό των πολύ μικρών, μικρών και μεσαίων επιχειρήσεων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just"/>
            <a:endParaRPr lang="el-GR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Ο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συνολικός προϋπολογισμός της επένδυσης είναι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…….…..……..……..… 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€ εκ των οποίων η δημόσια δαπάνη ανέρχεται σε …….…..……..……..… € και συγχρηματοδοτείται από την Ελλάδα και το Ευρωπαϊκό Ταμείο Περιφερειακής Ανάπτυξης της Ευρωπαϊκής Ένωσης. </a:t>
            </a:r>
            <a:endParaRPr lang="el-GR" sz="1200" b="1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5 - TextBox"/>
          <p:cNvSpPr txBox="1"/>
          <p:nvPr/>
        </p:nvSpPr>
        <p:spPr>
          <a:xfrm>
            <a:off x="820292" y="5689054"/>
            <a:ext cx="9217024" cy="54245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l-GR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Το επιχειρηματικό σχέδιο που εγκρίθηκε προς χρηματοδότηση και υλοποιείται, περιλαμβάνει επενδύσεις στις παρακάτω κατηγορίες:</a:t>
            </a:r>
          </a:p>
          <a:p>
            <a:pPr>
              <a:lnSpc>
                <a:spcPct val="150000"/>
              </a:lnSpc>
            </a:pPr>
            <a:endParaRPr lang="el-GR" sz="12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Προμήθεια, μεταφορά, εγκατάσταση και λειτουργία νέων μηχανημάτων και λοιπού εξοπλισμού ΤΠΕ 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Προμήθεια εξειδικευμένου λογισμικού, εφαρμογών γραφείου, ανάπτυξη ιστοσελίδας, υπηρεσίες e-</a:t>
            </a:r>
            <a:r>
              <a:rPr lang="el-GR" sz="12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shop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κ.α.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Άλλες Ψηφιακές Υπηρεσίες (ψηφιακή διαφήμιση, πιστοποίηση ψηφιακής πολιτικής ασφάλειας, καταχώρηση και μεταφορά δεδομένων κ.α.)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Μισθολογικό κόστος εργαζομένων</a:t>
            </a:r>
          </a:p>
          <a:p>
            <a:pPr>
              <a:lnSpc>
                <a:spcPct val="150000"/>
              </a:lnSpc>
            </a:pPr>
            <a:endParaRPr lang="el-GR" sz="900" b="1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Μέσω </a:t>
            </a: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της συμμετοχής στη Δράση, η επιχείρηση πέτυχε: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βελτίωση της ανταγωνιστικότητας της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αύξηση της κερδοφορίας της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ενίσχυση της εξωστρέφειας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ενίσχυση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της επιχειρηματικότητας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δημιουργία / διατήρηση ποιοτικών θέσεων εργασίας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Άλλο…………………………………………………………</a:t>
            </a:r>
          </a:p>
          <a:p>
            <a:pPr>
              <a:lnSpc>
                <a:spcPct val="150000"/>
              </a:lnSpc>
            </a:pPr>
            <a:endParaRPr lang="el-GR" sz="6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Με τη συμβολή του ΕΠΑνΕΚ ενισχύθηκε η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επιχείρηση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αποφέροντας οφέλη στην ανταγωνιστικότητα της χώρας κ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αθώς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και στην τοπική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οικονομία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</TotalTime>
  <Words>193</Words>
  <Application>Microsoft Office PowerPoint</Application>
  <PresentationFormat>Custom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Verdana</vt:lpstr>
      <vt:lpstr>Wingdings</vt:lpstr>
      <vt:lpstr>Θέμα του Office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Sotiris Katselos</dc:creator>
  <cp:lastModifiedBy>ΚΑΤΣΕΛΟΣ ΣΩΤΗΡΗΣ</cp:lastModifiedBy>
  <cp:revision>46</cp:revision>
  <dcterms:created xsi:type="dcterms:W3CDTF">2018-02-13T12:16:57Z</dcterms:created>
  <dcterms:modified xsi:type="dcterms:W3CDTF">2020-08-28T12:19:19Z</dcterms:modified>
</cp:coreProperties>
</file>