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</p:sldIdLst>
  <p:sldSz cx="10693400" cy="15122525"/>
  <p:notesSz cx="6797675" cy="9928225"/>
  <p:defaultTextStyle>
    <a:defPPr>
      <a:defRPr lang="el-GR"/>
    </a:defPPr>
    <a:lvl1pPr marL="0" algn="l" defTabSz="1474268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1pPr>
    <a:lvl2pPr marL="737134" algn="l" defTabSz="1474268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2pPr>
    <a:lvl3pPr marL="1474268" algn="l" defTabSz="1474268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3pPr>
    <a:lvl4pPr marL="2211403" algn="l" defTabSz="1474268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4pPr>
    <a:lvl5pPr marL="2948537" algn="l" defTabSz="1474268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5pPr>
    <a:lvl6pPr marL="3685670" algn="l" defTabSz="1474268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6pPr>
    <a:lvl7pPr marL="4422805" algn="l" defTabSz="1474268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7pPr>
    <a:lvl8pPr marL="5159938" algn="l" defTabSz="1474268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8pPr>
    <a:lvl9pPr marL="5897072" algn="l" defTabSz="1474268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4763">
          <p15:clr>
            <a:srgbClr val="A4A3A4"/>
          </p15:clr>
        </p15:guide>
        <p15:guide id="2" pos="336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100" d="100"/>
          <a:sy n="100" d="100"/>
        </p:scale>
        <p:origin x="-78" y="6720"/>
      </p:cViewPr>
      <p:guideLst>
        <p:guide orient="horz" pos="4763"/>
        <p:guide pos="336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Διαφάνεια τίτλου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ctrTitle"/>
          </p:nvPr>
        </p:nvSpPr>
        <p:spPr>
          <a:xfrm>
            <a:off x="802006" y="4697787"/>
            <a:ext cx="9089390" cy="3241542"/>
          </a:xfrm>
        </p:spPr>
        <p:txBody>
          <a:bodyPr/>
          <a:lstStyle/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Υπότιτλος"/>
          <p:cNvSpPr>
            <a:spLocks noGrp="1"/>
          </p:cNvSpPr>
          <p:nvPr>
            <p:ph type="subTitle" idx="1"/>
          </p:nvPr>
        </p:nvSpPr>
        <p:spPr>
          <a:xfrm>
            <a:off x="1604010" y="8569432"/>
            <a:ext cx="7485380" cy="3864645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73713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4742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221140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94853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6856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442280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515993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8970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l-GR" smtClean="0"/>
              <a:t>Κάντε κλικ για να επεξεργαστείτε τον υπότιτλο του υποδείγματος</a:t>
            </a:r>
            <a:endParaRPr lang="el-GR"/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23018E-230E-479C-96EF-48C6CCCA17DE}" type="datetimeFigureOut">
              <a:rPr lang="el-GR" smtClean="0"/>
              <a:pPr/>
              <a:t>1/9/2020</a:t>
            </a:fld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D5A5A8-8373-49FE-AC13-E47C924AA95B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Τίτλος και Κατακόρυφο 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κατακόρυφου κειμένου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23018E-230E-479C-96EF-48C6CCCA17DE}" type="datetimeFigureOut">
              <a:rPr lang="el-GR" smtClean="0"/>
              <a:pPr/>
              <a:t>1/9/2020</a:t>
            </a:fld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D5A5A8-8373-49FE-AC13-E47C924AA95B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Κατακόρυφος τίτλος και 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Κατακόρυφος τίτλος"/>
          <p:cNvSpPr>
            <a:spLocks noGrp="1"/>
          </p:cNvSpPr>
          <p:nvPr>
            <p:ph type="title" orient="vert"/>
          </p:nvPr>
        </p:nvSpPr>
        <p:spPr>
          <a:xfrm>
            <a:off x="8140723" y="1130693"/>
            <a:ext cx="2526686" cy="24084021"/>
          </a:xfrm>
        </p:spPr>
        <p:txBody>
          <a:bodyPr vert="eaVert"/>
          <a:lstStyle/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κατακόρυφου κειμένου"/>
          <p:cNvSpPr>
            <a:spLocks noGrp="1"/>
          </p:cNvSpPr>
          <p:nvPr>
            <p:ph type="body" orient="vert" idx="1"/>
          </p:nvPr>
        </p:nvSpPr>
        <p:spPr>
          <a:xfrm>
            <a:off x="560663" y="1130693"/>
            <a:ext cx="7401839" cy="24084021"/>
          </a:xfrm>
        </p:spPr>
        <p:txBody>
          <a:bodyPr vert="eaVert"/>
          <a:lstStyle/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23018E-230E-479C-96EF-48C6CCCA17DE}" type="datetimeFigureOut">
              <a:rPr lang="el-GR" smtClean="0"/>
              <a:pPr/>
              <a:t>1/9/2020</a:t>
            </a:fld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D5A5A8-8373-49FE-AC13-E47C924AA95B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Τίτλος και Αντι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περιεχομένου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l-GR" dirty="0" err="1" smtClean="0"/>
              <a:t>Kλικ</a:t>
            </a:r>
            <a:r>
              <a:rPr lang="el-GR" dirty="0" smtClean="0"/>
              <a:t> για επεξεργασία των στυλ του υποδείγματος</a:t>
            </a:r>
          </a:p>
          <a:p>
            <a:pPr lvl="1"/>
            <a:r>
              <a:rPr lang="el-GR" dirty="0" smtClean="0"/>
              <a:t>Δεύτερου επιπέδου</a:t>
            </a:r>
          </a:p>
          <a:p>
            <a:pPr lvl="2"/>
            <a:r>
              <a:rPr lang="el-GR" dirty="0" smtClean="0"/>
              <a:t>Τρίτου επιπέδου</a:t>
            </a:r>
          </a:p>
          <a:p>
            <a:pPr lvl="3"/>
            <a:r>
              <a:rPr lang="el-GR" dirty="0" smtClean="0"/>
              <a:t>Τέταρτου επιπέδου</a:t>
            </a:r>
          </a:p>
          <a:p>
            <a:pPr lvl="4"/>
            <a:r>
              <a:rPr lang="el-GR" dirty="0" smtClean="0"/>
              <a:t>Πέμπτου επιπέδου</a:t>
            </a:r>
            <a:endParaRPr lang="el-GR" dirty="0"/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23018E-230E-479C-96EF-48C6CCCA17DE}" type="datetimeFigureOut">
              <a:rPr lang="el-GR" smtClean="0"/>
              <a:pPr/>
              <a:t>1/9/2020</a:t>
            </a:fld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D5A5A8-8373-49FE-AC13-E47C924AA95B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Κεφαλίδα ενότητα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844705" y="9717626"/>
            <a:ext cx="9089390" cy="3003501"/>
          </a:xfrm>
        </p:spPr>
        <p:txBody>
          <a:bodyPr anchor="t"/>
          <a:lstStyle>
            <a:lvl1pPr algn="l">
              <a:defRPr sz="6500" b="1" cap="all"/>
            </a:lvl1pPr>
          </a:lstStyle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κειμένου"/>
          <p:cNvSpPr>
            <a:spLocks noGrp="1"/>
          </p:cNvSpPr>
          <p:nvPr>
            <p:ph type="body" idx="1"/>
          </p:nvPr>
        </p:nvSpPr>
        <p:spPr>
          <a:xfrm>
            <a:off x="844705" y="6409575"/>
            <a:ext cx="9089390" cy="3308051"/>
          </a:xfrm>
        </p:spPr>
        <p:txBody>
          <a:bodyPr anchor="b"/>
          <a:lstStyle>
            <a:lvl1pPr marL="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1pPr>
            <a:lvl2pPr marL="737134" indent="0">
              <a:buNone/>
              <a:defRPr sz="2900">
                <a:solidFill>
                  <a:schemeClr val="tx1">
                    <a:tint val="75000"/>
                  </a:schemeClr>
                </a:solidFill>
              </a:defRPr>
            </a:lvl2pPr>
            <a:lvl3pPr marL="1474268" indent="0">
              <a:buNone/>
              <a:defRPr sz="2500">
                <a:solidFill>
                  <a:schemeClr val="tx1">
                    <a:tint val="75000"/>
                  </a:schemeClr>
                </a:solidFill>
              </a:defRPr>
            </a:lvl3pPr>
            <a:lvl4pPr marL="2211403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4pPr>
            <a:lvl5pPr marL="2948537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5pPr>
            <a:lvl6pPr marL="3685670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6pPr>
            <a:lvl7pPr marL="4422805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7pPr>
            <a:lvl8pPr marL="5159938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8pPr>
            <a:lvl9pPr marL="5897072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23018E-230E-479C-96EF-48C6CCCA17DE}" type="datetimeFigureOut">
              <a:rPr lang="el-GR" smtClean="0"/>
              <a:pPr/>
              <a:t>1/9/2020</a:t>
            </a:fld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D5A5A8-8373-49FE-AC13-E47C924AA95B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Δύο περιεχόμεν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περιεχομένου"/>
          <p:cNvSpPr>
            <a:spLocks noGrp="1"/>
          </p:cNvSpPr>
          <p:nvPr>
            <p:ph sz="half" idx="1"/>
          </p:nvPr>
        </p:nvSpPr>
        <p:spPr>
          <a:xfrm>
            <a:off x="560662" y="6588099"/>
            <a:ext cx="4964263" cy="18626612"/>
          </a:xfrm>
        </p:spPr>
        <p:txBody>
          <a:bodyPr/>
          <a:lstStyle>
            <a:lvl1pPr>
              <a:defRPr sz="4500"/>
            </a:lvl1pPr>
            <a:lvl2pPr>
              <a:defRPr sz="3900"/>
            </a:lvl2pPr>
            <a:lvl3pPr>
              <a:defRPr sz="32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3 - Θέση περιεχομένου"/>
          <p:cNvSpPr>
            <a:spLocks noGrp="1"/>
          </p:cNvSpPr>
          <p:nvPr>
            <p:ph sz="half" idx="2"/>
          </p:nvPr>
        </p:nvSpPr>
        <p:spPr>
          <a:xfrm>
            <a:off x="5703147" y="6588099"/>
            <a:ext cx="4964263" cy="18626612"/>
          </a:xfrm>
        </p:spPr>
        <p:txBody>
          <a:bodyPr/>
          <a:lstStyle>
            <a:lvl1pPr>
              <a:defRPr sz="4500"/>
            </a:lvl1pPr>
            <a:lvl2pPr>
              <a:defRPr sz="3900"/>
            </a:lvl2pPr>
            <a:lvl3pPr>
              <a:defRPr sz="32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5" name="4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23018E-230E-479C-96EF-48C6CCCA17DE}" type="datetimeFigureOut">
              <a:rPr lang="el-GR" smtClean="0"/>
              <a:pPr/>
              <a:t>1/9/2020</a:t>
            </a:fld>
            <a:endParaRPr lang="el-GR"/>
          </a:p>
        </p:txBody>
      </p:sp>
      <p:sp>
        <p:nvSpPr>
          <p:cNvPr id="6" name="5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7" name="6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D5A5A8-8373-49FE-AC13-E47C924AA95B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Σύγκρισ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534671" y="605605"/>
            <a:ext cx="9624060" cy="2520421"/>
          </a:xfrm>
        </p:spPr>
        <p:txBody>
          <a:bodyPr/>
          <a:lstStyle>
            <a:lvl1pPr>
              <a:defRPr/>
            </a:lvl1pPr>
          </a:lstStyle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κειμένου"/>
          <p:cNvSpPr>
            <a:spLocks noGrp="1"/>
          </p:cNvSpPr>
          <p:nvPr>
            <p:ph type="body" idx="1"/>
          </p:nvPr>
        </p:nvSpPr>
        <p:spPr>
          <a:xfrm>
            <a:off x="534672" y="3385066"/>
            <a:ext cx="4724775" cy="1410734"/>
          </a:xfrm>
        </p:spPr>
        <p:txBody>
          <a:bodyPr anchor="b"/>
          <a:lstStyle>
            <a:lvl1pPr marL="0" indent="0">
              <a:buNone/>
              <a:defRPr sz="3900" b="1"/>
            </a:lvl1pPr>
            <a:lvl2pPr marL="737134" indent="0">
              <a:buNone/>
              <a:defRPr sz="3200" b="1"/>
            </a:lvl2pPr>
            <a:lvl3pPr marL="1474268" indent="0">
              <a:buNone/>
              <a:defRPr sz="2900" b="1"/>
            </a:lvl3pPr>
            <a:lvl4pPr marL="2211403" indent="0">
              <a:buNone/>
              <a:defRPr sz="2500" b="1"/>
            </a:lvl4pPr>
            <a:lvl5pPr marL="2948537" indent="0">
              <a:buNone/>
              <a:defRPr sz="2500" b="1"/>
            </a:lvl5pPr>
            <a:lvl6pPr marL="3685670" indent="0">
              <a:buNone/>
              <a:defRPr sz="2500" b="1"/>
            </a:lvl6pPr>
            <a:lvl7pPr marL="4422805" indent="0">
              <a:buNone/>
              <a:defRPr sz="2500" b="1"/>
            </a:lvl7pPr>
            <a:lvl8pPr marL="5159938" indent="0">
              <a:buNone/>
              <a:defRPr sz="2500" b="1"/>
            </a:lvl8pPr>
            <a:lvl9pPr marL="5897072" indent="0">
              <a:buNone/>
              <a:defRPr sz="2500" b="1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</p:txBody>
      </p:sp>
      <p:sp>
        <p:nvSpPr>
          <p:cNvPr id="4" name="3 - Θέση περιεχομένου"/>
          <p:cNvSpPr>
            <a:spLocks noGrp="1"/>
          </p:cNvSpPr>
          <p:nvPr>
            <p:ph sz="half" idx="2"/>
          </p:nvPr>
        </p:nvSpPr>
        <p:spPr>
          <a:xfrm>
            <a:off x="534672" y="4795800"/>
            <a:ext cx="4724775" cy="8712956"/>
          </a:xfrm>
        </p:spPr>
        <p:txBody>
          <a:bodyPr/>
          <a:lstStyle>
            <a:lvl1pPr>
              <a:defRPr sz="3900"/>
            </a:lvl1pPr>
            <a:lvl2pPr>
              <a:defRPr sz="3200"/>
            </a:lvl2pPr>
            <a:lvl3pPr>
              <a:defRPr sz="29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5" name="4 - Θέση κειμένου"/>
          <p:cNvSpPr>
            <a:spLocks noGrp="1"/>
          </p:cNvSpPr>
          <p:nvPr>
            <p:ph type="body" sz="quarter" idx="3"/>
          </p:nvPr>
        </p:nvSpPr>
        <p:spPr>
          <a:xfrm>
            <a:off x="5432100" y="3385066"/>
            <a:ext cx="4726632" cy="1410734"/>
          </a:xfrm>
        </p:spPr>
        <p:txBody>
          <a:bodyPr anchor="b"/>
          <a:lstStyle>
            <a:lvl1pPr marL="0" indent="0">
              <a:buNone/>
              <a:defRPr sz="3900" b="1"/>
            </a:lvl1pPr>
            <a:lvl2pPr marL="737134" indent="0">
              <a:buNone/>
              <a:defRPr sz="3200" b="1"/>
            </a:lvl2pPr>
            <a:lvl3pPr marL="1474268" indent="0">
              <a:buNone/>
              <a:defRPr sz="2900" b="1"/>
            </a:lvl3pPr>
            <a:lvl4pPr marL="2211403" indent="0">
              <a:buNone/>
              <a:defRPr sz="2500" b="1"/>
            </a:lvl4pPr>
            <a:lvl5pPr marL="2948537" indent="0">
              <a:buNone/>
              <a:defRPr sz="2500" b="1"/>
            </a:lvl5pPr>
            <a:lvl6pPr marL="3685670" indent="0">
              <a:buNone/>
              <a:defRPr sz="2500" b="1"/>
            </a:lvl6pPr>
            <a:lvl7pPr marL="4422805" indent="0">
              <a:buNone/>
              <a:defRPr sz="2500" b="1"/>
            </a:lvl7pPr>
            <a:lvl8pPr marL="5159938" indent="0">
              <a:buNone/>
              <a:defRPr sz="2500" b="1"/>
            </a:lvl8pPr>
            <a:lvl9pPr marL="5897072" indent="0">
              <a:buNone/>
              <a:defRPr sz="2500" b="1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</p:txBody>
      </p:sp>
      <p:sp>
        <p:nvSpPr>
          <p:cNvPr id="6" name="5 - Θέση περιεχομένου"/>
          <p:cNvSpPr>
            <a:spLocks noGrp="1"/>
          </p:cNvSpPr>
          <p:nvPr>
            <p:ph sz="quarter" idx="4"/>
          </p:nvPr>
        </p:nvSpPr>
        <p:spPr>
          <a:xfrm>
            <a:off x="5432100" y="4795800"/>
            <a:ext cx="4726632" cy="8712956"/>
          </a:xfrm>
        </p:spPr>
        <p:txBody>
          <a:bodyPr/>
          <a:lstStyle>
            <a:lvl1pPr>
              <a:defRPr sz="3900"/>
            </a:lvl1pPr>
            <a:lvl2pPr>
              <a:defRPr sz="3200"/>
            </a:lvl2pPr>
            <a:lvl3pPr>
              <a:defRPr sz="29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7" name="6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23018E-230E-479C-96EF-48C6CCCA17DE}" type="datetimeFigureOut">
              <a:rPr lang="el-GR" smtClean="0"/>
              <a:pPr/>
              <a:t>1/9/2020</a:t>
            </a:fld>
            <a:endParaRPr lang="el-GR"/>
          </a:p>
        </p:txBody>
      </p:sp>
      <p:sp>
        <p:nvSpPr>
          <p:cNvPr id="8" name="7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9" name="8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D5A5A8-8373-49FE-AC13-E47C924AA95B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Μόνο τίτλο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23018E-230E-479C-96EF-48C6CCCA17DE}" type="datetimeFigureOut">
              <a:rPr lang="el-GR" smtClean="0"/>
              <a:pPr/>
              <a:t>1/9/2020</a:t>
            </a:fld>
            <a:endParaRPr lang="el-GR"/>
          </a:p>
        </p:txBody>
      </p:sp>
      <p:sp>
        <p:nvSpPr>
          <p:cNvPr id="4" name="3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5" name="4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D5A5A8-8373-49FE-AC13-E47C924AA95B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Κεν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23018E-230E-479C-96EF-48C6CCCA17DE}" type="datetimeFigureOut">
              <a:rPr lang="el-GR" smtClean="0"/>
              <a:pPr/>
              <a:t>1/9/2020</a:t>
            </a:fld>
            <a:endParaRPr lang="el-GR"/>
          </a:p>
        </p:txBody>
      </p:sp>
      <p:sp>
        <p:nvSpPr>
          <p:cNvPr id="3" name="2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4" name="3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D5A5A8-8373-49FE-AC13-E47C924AA95B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Περιεχόμενο με λεζάντ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534671" y="602100"/>
            <a:ext cx="3518056" cy="2562428"/>
          </a:xfrm>
        </p:spPr>
        <p:txBody>
          <a:bodyPr anchor="b"/>
          <a:lstStyle>
            <a:lvl1pPr algn="l">
              <a:defRPr sz="3200" b="1"/>
            </a:lvl1pPr>
          </a:lstStyle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περιεχομένου"/>
          <p:cNvSpPr>
            <a:spLocks noGrp="1"/>
          </p:cNvSpPr>
          <p:nvPr>
            <p:ph idx="1"/>
          </p:nvPr>
        </p:nvSpPr>
        <p:spPr>
          <a:xfrm>
            <a:off x="4180821" y="602102"/>
            <a:ext cx="5977908" cy="12906656"/>
          </a:xfrm>
        </p:spPr>
        <p:txBody>
          <a:bodyPr/>
          <a:lstStyle>
            <a:lvl1pPr>
              <a:defRPr sz="5200"/>
            </a:lvl1pPr>
            <a:lvl2pPr>
              <a:defRPr sz="4500"/>
            </a:lvl2pPr>
            <a:lvl3pPr>
              <a:defRPr sz="3900"/>
            </a:lvl3pPr>
            <a:lvl4pPr>
              <a:defRPr sz="3200"/>
            </a:lvl4pPr>
            <a:lvl5pPr>
              <a:defRPr sz="3200"/>
            </a:lvl5pPr>
            <a:lvl6pPr>
              <a:defRPr sz="3200"/>
            </a:lvl6pPr>
            <a:lvl7pPr>
              <a:defRPr sz="3200"/>
            </a:lvl7pPr>
            <a:lvl8pPr>
              <a:defRPr sz="3200"/>
            </a:lvl8pPr>
            <a:lvl9pPr>
              <a:defRPr sz="32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3 - Θέση κειμένου"/>
          <p:cNvSpPr>
            <a:spLocks noGrp="1"/>
          </p:cNvSpPr>
          <p:nvPr>
            <p:ph type="body" sz="half" idx="2"/>
          </p:nvPr>
        </p:nvSpPr>
        <p:spPr>
          <a:xfrm>
            <a:off x="534671" y="3164531"/>
            <a:ext cx="3518056" cy="10344228"/>
          </a:xfrm>
        </p:spPr>
        <p:txBody>
          <a:bodyPr/>
          <a:lstStyle>
            <a:lvl1pPr marL="0" indent="0">
              <a:buNone/>
              <a:defRPr sz="2300"/>
            </a:lvl1pPr>
            <a:lvl2pPr marL="737134" indent="0">
              <a:buNone/>
              <a:defRPr sz="2000"/>
            </a:lvl2pPr>
            <a:lvl3pPr marL="1474268" indent="0">
              <a:buNone/>
              <a:defRPr sz="1600"/>
            </a:lvl3pPr>
            <a:lvl4pPr marL="2211403" indent="0">
              <a:buNone/>
              <a:defRPr sz="1500"/>
            </a:lvl4pPr>
            <a:lvl5pPr marL="2948537" indent="0">
              <a:buNone/>
              <a:defRPr sz="1500"/>
            </a:lvl5pPr>
            <a:lvl6pPr marL="3685670" indent="0">
              <a:buNone/>
              <a:defRPr sz="1500"/>
            </a:lvl6pPr>
            <a:lvl7pPr marL="4422805" indent="0">
              <a:buNone/>
              <a:defRPr sz="1500"/>
            </a:lvl7pPr>
            <a:lvl8pPr marL="5159938" indent="0">
              <a:buNone/>
              <a:defRPr sz="1500"/>
            </a:lvl8pPr>
            <a:lvl9pPr marL="5897072" indent="0">
              <a:buNone/>
              <a:defRPr sz="15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</p:txBody>
      </p:sp>
      <p:sp>
        <p:nvSpPr>
          <p:cNvPr id="5" name="4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23018E-230E-479C-96EF-48C6CCCA17DE}" type="datetimeFigureOut">
              <a:rPr lang="el-GR" smtClean="0"/>
              <a:pPr/>
              <a:t>1/9/2020</a:t>
            </a:fld>
            <a:endParaRPr lang="el-GR"/>
          </a:p>
        </p:txBody>
      </p:sp>
      <p:sp>
        <p:nvSpPr>
          <p:cNvPr id="6" name="5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7" name="6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D5A5A8-8373-49FE-AC13-E47C924AA95B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Εικόνα με λεζάντ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2095982" y="10585768"/>
            <a:ext cx="6416040" cy="1249710"/>
          </a:xfrm>
        </p:spPr>
        <p:txBody>
          <a:bodyPr anchor="b"/>
          <a:lstStyle>
            <a:lvl1pPr algn="l">
              <a:defRPr sz="3200" b="1"/>
            </a:lvl1pPr>
          </a:lstStyle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εικόνας"/>
          <p:cNvSpPr>
            <a:spLocks noGrp="1"/>
          </p:cNvSpPr>
          <p:nvPr>
            <p:ph type="pic" idx="1"/>
          </p:nvPr>
        </p:nvSpPr>
        <p:spPr>
          <a:xfrm>
            <a:off x="2095982" y="1351227"/>
            <a:ext cx="6416040" cy="9073515"/>
          </a:xfrm>
        </p:spPr>
        <p:txBody>
          <a:bodyPr/>
          <a:lstStyle>
            <a:lvl1pPr marL="0" indent="0">
              <a:buNone/>
              <a:defRPr sz="5200"/>
            </a:lvl1pPr>
            <a:lvl2pPr marL="737134" indent="0">
              <a:buNone/>
              <a:defRPr sz="4500"/>
            </a:lvl2pPr>
            <a:lvl3pPr marL="1474268" indent="0">
              <a:buNone/>
              <a:defRPr sz="3900"/>
            </a:lvl3pPr>
            <a:lvl4pPr marL="2211403" indent="0">
              <a:buNone/>
              <a:defRPr sz="3200"/>
            </a:lvl4pPr>
            <a:lvl5pPr marL="2948537" indent="0">
              <a:buNone/>
              <a:defRPr sz="3200"/>
            </a:lvl5pPr>
            <a:lvl6pPr marL="3685670" indent="0">
              <a:buNone/>
              <a:defRPr sz="3200"/>
            </a:lvl6pPr>
            <a:lvl7pPr marL="4422805" indent="0">
              <a:buNone/>
              <a:defRPr sz="3200"/>
            </a:lvl7pPr>
            <a:lvl8pPr marL="5159938" indent="0">
              <a:buNone/>
              <a:defRPr sz="3200"/>
            </a:lvl8pPr>
            <a:lvl9pPr marL="5897072" indent="0">
              <a:buNone/>
              <a:defRPr sz="3200"/>
            </a:lvl9pPr>
          </a:lstStyle>
          <a:p>
            <a:endParaRPr lang="el-GR"/>
          </a:p>
        </p:txBody>
      </p:sp>
      <p:sp>
        <p:nvSpPr>
          <p:cNvPr id="4" name="3 - Θέση κειμένου"/>
          <p:cNvSpPr>
            <a:spLocks noGrp="1"/>
          </p:cNvSpPr>
          <p:nvPr>
            <p:ph type="body" sz="half" idx="2"/>
          </p:nvPr>
        </p:nvSpPr>
        <p:spPr>
          <a:xfrm>
            <a:off x="2095982" y="11835480"/>
            <a:ext cx="6416040" cy="1774795"/>
          </a:xfrm>
        </p:spPr>
        <p:txBody>
          <a:bodyPr/>
          <a:lstStyle>
            <a:lvl1pPr marL="0" indent="0">
              <a:buNone/>
              <a:defRPr sz="2300"/>
            </a:lvl1pPr>
            <a:lvl2pPr marL="737134" indent="0">
              <a:buNone/>
              <a:defRPr sz="2000"/>
            </a:lvl2pPr>
            <a:lvl3pPr marL="1474268" indent="0">
              <a:buNone/>
              <a:defRPr sz="1600"/>
            </a:lvl3pPr>
            <a:lvl4pPr marL="2211403" indent="0">
              <a:buNone/>
              <a:defRPr sz="1500"/>
            </a:lvl4pPr>
            <a:lvl5pPr marL="2948537" indent="0">
              <a:buNone/>
              <a:defRPr sz="1500"/>
            </a:lvl5pPr>
            <a:lvl6pPr marL="3685670" indent="0">
              <a:buNone/>
              <a:defRPr sz="1500"/>
            </a:lvl6pPr>
            <a:lvl7pPr marL="4422805" indent="0">
              <a:buNone/>
              <a:defRPr sz="1500"/>
            </a:lvl7pPr>
            <a:lvl8pPr marL="5159938" indent="0">
              <a:buNone/>
              <a:defRPr sz="1500"/>
            </a:lvl8pPr>
            <a:lvl9pPr marL="5897072" indent="0">
              <a:buNone/>
              <a:defRPr sz="15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</p:txBody>
      </p:sp>
      <p:sp>
        <p:nvSpPr>
          <p:cNvPr id="5" name="4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23018E-230E-479C-96EF-48C6CCCA17DE}" type="datetimeFigureOut">
              <a:rPr lang="el-GR" smtClean="0"/>
              <a:pPr/>
              <a:t>1/9/2020</a:t>
            </a:fld>
            <a:endParaRPr lang="el-GR"/>
          </a:p>
        </p:txBody>
      </p:sp>
      <p:sp>
        <p:nvSpPr>
          <p:cNvPr id="6" name="5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7" name="6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D5A5A8-8373-49FE-AC13-E47C924AA95B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Sotiris1\Εργασία\ΕΥΔ\Τουρισμός\PEP\PEPneEG\ΠΕΠ\╨┼╨\AMTH\Untitled-7.jpg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-1588" y="4763"/>
            <a:ext cx="10698163" cy="15111412"/>
          </a:xfrm>
          <a:prstGeom prst="rect">
            <a:avLst/>
          </a:prstGeom>
          <a:noFill/>
        </p:spPr>
      </p:pic>
      <p:sp>
        <p:nvSpPr>
          <p:cNvPr id="2" name="1 - Θέση τίτλου"/>
          <p:cNvSpPr>
            <a:spLocks noGrp="1"/>
          </p:cNvSpPr>
          <p:nvPr>
            <p:ph type="title"/>
          </p:nvPr>
        </p:nvSpPr>
        <p:spPr>
          <a:xfrm>
            <a:off x="534671" y="605605"/>
            <a:ext cx="9624060" cy="2520421"/>
          </a:xfrm>
          <a:prstGeom prst="rect">
            <a:avLst/>
          </a:prstGeom>
        </p:spPr>
        <p:txBody>
          <a:bodyPr vert="horz" lIns="147427" tIns="73713" rIns="147427" bIns="73713" rtlCol="0" anchor="ctr">
            <a:normAutofit/>
          </a:bodyPr>
          <a:lstStyle/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κειμένου"/>
          <p:cNvSpPr>
            <a:spLocks noGrp="1"/>
          </p:cNvSpPr>
          <p:nvPr>
            <p:ph type="body" idx="1"/>
          </p:nvPr>
        </p:nvSpPr>
        <p:spPr>
          <a:xfrm>
            <a:off x="534671" y="3528591"/>
            <a:ext cx="9624060" cy="9980167"/>
          </a:xfrm>
          <a:prstGeom prst="rect">
            <a:avLst/>
          </a:prstGeom>
        </p:spPr>
        <p:txBody>
          <a:bodyPr vert="horz" lIns="147427" tIns="73713" rIns="147427" bIns="73713" rtlCol="0">
            <a:normAutofit/>
          </a:bodyPr>
          <a:lstStyle/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2"/>
          </p:nvPr>
        </p:nvSpPr>
        <p:spPr>
          <a:xfrm>
            <a:off x="534671" y="14016343"/>
            <a:ext cx="2495127" cy="805135"/>
          </a:xfrm>
          <a:prstGeom prst="rect">
            <a:avLst/>
          </a:prstGeom>
        </p:spPr>
        <p:txBody>
          <a:bodyPr vert="horz" lIns="147427" tIns="73713" rIns="147427" bIns="73713" rtlCol="0" anchor="ctr"/>
          <a:lstStyle>
            <a:lvl1pPr algn="l">
              <a:defRPr sz="2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23018E-230E-479C-96EF-48C6CCCA17DE}" type="datetimeFigureOut">
              <a:rPr lang="el-GR" smtClean="0"/>
              <a:pPr/>
              <a:t>1/9/2020</a:t>
            </a:fld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3"/>
          </p:nvPr>
        </p:nvSpPr>
        <p:spPr>
          <a:xfrm>
            <a:off x="3653580" y="14016343"/>
            <a:ext cx="3386244" cy="805135"/>
          </a:xfrm>
          <a:prstGeom prst="rect">
            <a:avLst/>
          </a:prstGeom>
        </p:spPr>
        <p:txBody>
          <a:bodyPr vert="horz" lIns="147427" tIns="73713" rIns="147427" bIns="73713" rtlCol="0" anchor="ctr"/>
          <a:lstStyle>
            <a:lvl1pPr algn="ctr">
              <a:defRPr sz="2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4"/>
          </p:nvPr>
        </p:nvSpPr>
        <p:spPr>
          <a:xfrm>
            <a:off x="7663604" y="14016343"/>
            <a:ext cx="2495127" cy="805135"/>
          </a:xfrm>
          <a:prstGeom prst="rect">
            <a:avLst/>
          </a:prstGeom>
        </p:spPr>
        <p:txBody>
          <a:bodyPr vert="horz" lIns="147427" tIns="73713" rIns="147427" bIns="73713" rtlCol="0" anchor="ctr"/>
          <a:lstStyle>
            <a:lvl1pPr algn="r">
              <a:defRPr sz="2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D5A5A8-8373-49FE-AC13-E47C924AA95B}" type="slidenum">
              <a:rPr lang="el-GR" smtClean="0"/>
              <a:pPr/>
              <a:t>‹#›</a:t>
            </a:fld>
            <a:endParaRPr lang="el-G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1474268" rtl="0" eaLnBrk="1" latinLnBrk="0" hangingPunct="1">
        <a:spcBef>
          <a:spcPct val="0"/>
        </a:spcBef>
        <a:buNone/>
        <a:defRPr sz="71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552850" indent="-552850" algn="l" defTabSz="1474268" rtl="0" eaLnBrk="1" latinLnBrk="0" hangingPunct="1">
        <a:spcBef>
          <a:spcPct val="20000"/>
        </a:spcBef>
        <a:buFont typeface="Arial" pitchFamily="34" charset="0"/>
        <a:buChar char="•"/>
        <a:defRPr sz="5200" kern="1200">
          <a:solidFill>
            <a:schemeClr val="tx1"/>
          </a:solidFill>
          <a:latin typeface="+mn-lt"/>
          <a:ea typeface="+mn-ea"/>
          <a:cs typeface="+mn-cs"/>
        </a:defRPr>
      </a:lvl1pPr>
      <a:lvl2pPr marL="1197843" indent="-460710" algn="l" defTabSz="1474268" rtl="0" eaLnBrk="1" latinLnBrk="0" hangingPunct="1">
        <a:spcBef>
          <a:spcPct val="20000"/>
        </a:spcBef>
        <a:buFont typeface="Arial" pitchFamily="34" charset="0"/>
        <a:buChar char="–"/>
        <a:defRPr sz="4500" kern="1200">
          <a:solidFill>
            <a:schemeClr val="tx1"/>
          </a:solidFill>
          <a:latin typeface="+mn-lt"/>
          <a:ea typeface="+mn-ea"/>
          <a:cs typeface="+mn-cs"/>
        </a:defRPr>
      </a:lvl2pPr>
      <a:lvl3pPr marL="1842835" indent="-368567" algn="l" defTabSz="1474268" rtl="0" eaLnBrk="1" latinLnBrk="0" hangingPunct="1">
        <a:spcBef>
          <a:spcPct val="20000"/>
        </a:spcBef>
        <a:buFont typeface="Arial" pitchFamily="34" charset="0"/>
        <a:buChar char="•"/>
        <a:defRPr sz="3900" kern="1200">
          <a:solidFill>
            <a:schemeClr val="tx1"/>
          </a:solidFill>
          <a:latin typeface="+mn-lt"/>
          <a:ea typeface="+mn-ea"/>
          <a:cs typeface="+mn-cs"/>
        </a:defRPr>
      </a:lvl3pPr>
      <a:lvl4pPr marL="2579970" indent="-368567" algn="l" defTabSz="1474268" rtl="0" eaLnBrk="1" latinLnBrk="0" hangingPunct="1">
        <a:spcBef>
          <a:spcPct val="20000"/>
        </a:spcBef>
        <a:buFont typeface="Arial" pitchFamily="34" charset="0"/>
        <a:buChar char="–"/>
        <a:defRPr sz="3200" kern="1200">
          <a:solidFill>
            <a:schemeClr val="tx1"/>
          </a:solidFill>
          <a:latin typeface="+mn-lt"/>
          <a:ea typeface="+mn-ea"/>
          <a:cs typeface="+mn-cs"/>
        </a:defRPr>
      </a:lvl4pPr>
      <a:lvl5pPr marL="3317103" indent="-368567" algn="l" defTabSz="1474268" rtl="0" eaLnBrk="1" latinLnBrk="0" hangingPunct="1">
        <a:spcBef>
          <a:spcPct val="20000"/>
        </a:spcBef>
        <a:buFont typeface="Arial" pitchFamily="34" charset="0"/>
        <a:buChar char="»"/>
        <a:defRPr sz="3200" kern="1200">
          <a:solidFill>
            <a:schemeClr val="tx1"/>
          </a:solidFill>
          <a:latin typeface="+mn-lt"/>
          <a:ea typeface="+mn-ea"/>
          <a:cs typeface="+mn-cs"/>
        </a:defRPr>
      </a:lvl5pPr>
      <a:lvl6pPr marL="4054237" indent="-368567" algn="l" defTabSz="1474268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6pPr>
      <a:lvl7pPr marL="4791372" indent="-368567" algn="l" defTabSz="1474268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7pPr>
      <a:lvl8pPr marL="5528505" indent="-368567" algn="l" defTabSz="1474268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8pPr>
      <a:lvl9pPr marL="6265640" indent="-368567" algn="l" defTabSz="1474268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l-GR"/>
      </a:defPPr>
      <a:lvl1pPr marL="0" algn="l" defTabSz="1474268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737134" algn="l" defTabSz="1474268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2pPr>
      <a:lvl3pPr marL="1474268" algn="l" defTabSz="1474268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3pPr>
      <a:lvl4pPr marL="2211403" algn="l" defTabSz="1474268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4pPr>
      <a:lvl5pPr marL="2948537" algn="l" defTabSz="1474268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5pPr>
      <a:lvl6pPr marL="3685670" algn="l" defTabSz="1474268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6pPr>
      <a:lvl7pPr marL="4422805" algn="l" defTabSz="1474268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7pPr>
      <a:lvl8pPr marL="5159938" algn="l" defTabSz="1474268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8pPr>
      <a:lvl9pPr marL="5897072" algn="l" defTabSz="1474268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- TextBox"/>
          <p:cNvSpPr txBox="1"/>
          <p:nvPr/>
        </p:nvSpPr>
        <p:spPr>
          <a:xfrm>
            <a:off x="738189" y="3672830"/>
            <a:ext cx="935422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The enterprise </a:t>
            </a:r>
            <a:r>
              <a:rPr lang="el-GR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………………………………… </a:t>
            </a:r>
            <a:r>
              <a:rPr lang="en-US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based in</a:t>
            </a:r>
            <a:r>
              <a:rPr lang="el-GR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………………………</a:t>
            </a:r>
            <a:r>
              <a:rPr lang="en-US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region, has joined the Action “Supporting </a:t>
            </a:r>
            <a:r>
              <a:rPr lang="en-US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the Establishment and Operation of New SMEs in the tourism </a:t>
            </a:r>
            <a:r>
              <a:rPr lang="en-US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sector” with a total budget of</a:t>
            </a:r>
            <a:r>
              <a:rPr lang="el-GR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1200" b="1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689</a:t>
            </a:r>
            <a:r>
              <a:rPr lang="el-GR" sz="1200" b="1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1200" b="1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million</a:t>
            </a:r>
            <a:r>
              <a:rPr lang="el-GR" sz="1200" b="1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l-GR" sz="1200" b="1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€ </a:t>
            </a:r>
            <a:r>
              <a:rPr lang="el-GR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(</a:t>
            </a:r>
            <a:r>
              <a:rPr lang="en-US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500,6</a:t>
            </a:r>
            <a:r>
              <a:rPr lang="el-GR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million </a:t>
            </a:r>
            <a:r>
              <a:rPr lang="el-GR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€ </a:t>
            </a:r>
            <a:r>
              <a:rPr lang="en-US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from </a:t>
            </a:r>
            <a:r>
              <a:rPr lang="en-US" sz="1200" dirty="0" err="1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EPAnEK</a:t>
            </a:r>
            <a:r>
              <a:rPr lang="en-US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and 188,4</a:t>
            </a:r>
            <a:r>
              <a:rPr lang="el-GR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million </a:t>
            </a:r>
            <a:r>
              <a:rPr lang="el-GR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€ </a:t>
            </a:r>
            <a:r>
              <a:rPr lang="en-US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from Regional Operational </a:t>
            </a:r>
            <a:r>
              <a:rPr lang="en-US" sz="1200" dirty="0" err="1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Programmes</a:t>
            </a:r>
            <a:r>
              <a:rPr lang="en-US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). The Action aims at supporting tourism entrepreneurship by establishing new very small, small and medium - sized enterprises  in the tourism sector.</a:t>
            </a:r>
            <a:endParaRPr lang="el-GR" sz="1200" dirty="0">
              <a:solidFill>
                <a:srgbClr val="00206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algn="just"/>
            <a:endParaRPr lang="en-US" sz="1200" dirty="0" smtClean="0">
              <a:solidFill>
                <a:srgbClr val="00206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algn="just"/>
            <a:r>
              <a:rPr lang="en-US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The investment’s total budget is……………………………………………………</a:t>
            </a:r>
            <a:r>
              <a:rPr lang="el-GR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€ </a:t>
            </a:r>
            <a:r>
              <a:rPr lang="en-US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out of which …………………………………</a:t>
            </a:r>
            <a:r>
              <a:rPr lang="el-GR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€ </a:t>
            </a:r>
            <a:r>
              <a:rPr lang="en-US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is public expenditure. The Action is co-financed </a:t>
            </a:r>
            <a:r>
              <a:rPr lang="en-US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by Greece and the European Union - European Regional Development </a:t>
            </a:r>
            <a:r>
              <a:rPr lang="en-US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Fund.</a:t>
            </a:r>
            <a:endParaRPr lang="en-US" sz="1200" dirty="0">
              <a:solidFill>
                <a:srgbClr val="00206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algn="just"/>
            <a:endParaRPr lang="el-GR" sz="1200" b="1" dirty="0" smtClean="0">
              <a:solidFill>
                <a:srgbClr val="00206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6" name="5 - TextBox"/>
          <p:cNvSpPr txBox="1"/>
          <p:nvPr/>
        </p:nvSpPr>
        <p:spPr>
          <a:xfrm>
            <a:off x="738189" y="5270350"/>
            <a:ext cx="9335688" cy="66479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b="1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The approved </a:t>
            </a:r>
            <a:r>
              <a:rPr lang="en-US" sz="1200" b="1" dirty="0" err="1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subsidised</a:t>
            </a:r>
            <a:r>
              <a:rPr lang="en-US" sz="1200" b="1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Business Plan includes expenditures on the following categories:</a:t>
            </a:r>
            <a:endParaRPr lang="el-GR" sz="1200" b="1" dirty="0" smtClean="0">
              <a:solidFill>
                <a:srgbClr val="00206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indent="-171450">
              <a:lnSpc>
                <a:spcPct val="150000"/>
              </a:lnSpc>
              <a:buFont typeface="Wingdings" pitchFamily="2" charset="2"/>
              <a:buChar char="ü"/>
            </a:pPr>
            <a:r>
              <a:rPr lang="en-US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Buildings</a:t>
            </a:r>
            <a:r>
              <a:rPr lang="en-US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, other facilities and surrounding </a:t>
            </a:r>
            <a:r>
              <a:rPr lang="en-US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area</a:t>
            </a:r>
            <a:endParaRPr lang="en-US" sz="1200" dirty="0">
              <a:solidFill>
                <a:srgbClr val="00206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indent="-171450">
              <a:lnSpc>
                <a:spcPct val="150000"/>
              </a:lnSpc>
              <a:buFont typeface="Wingdings" pitchFamily="2" charset="2"/>
              <a:buChar char="ü"/>
            </a:pPr>
            <a:r>
              <a:rPr lang="en-US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Machinery</a:t>
            </a:r>
            <a:r>
              <a:rPr lang="en-US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, installations and environmental protection equipment along with energy and water saving equipment.</a:t>
            </a:r>
          </a:p>
          <a:p>
            <a:pPr indent="-171450">
              <a:lnSpc>
                <a:spcPct val="150000"/>
              </a:lnSpc>
              <a:buFont typeface="Wingdings" pitchFamily="2" charset="2"/>
              <a:buChar char="ü"/>
            </a:pPr>
            <a:r>
              <a:rPr lang="en-US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Certification </a:t>
            </a:r>
            <a:r>
              <a:rPr lang="en-US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of quality assurance systems and environmental </a:t>
            </a:r>
            <a:r>
              <a:rPr lang="en-US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management</a:t>
            </a:r>
            <a:endParaRPr lang="en-US" sz="1200" dirty="0">
              <a:solidFill>
                <a:srgbClr val="00206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indent="-171450">
              <a:lnSpc>
                <a:spcPct val="150000"/>
              </a:lnSpc>
              <a:buFont typeface="Wingdings" pitchFamily="2" charset="2"/>
              <a:buChar char="ü"/>
            </a:pPr>
            <a:r>
              <a:rPr lang="en-US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Promotion </a:t>
            </a:r>
            <a:r>
              <a:rPr lang="en-US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- Participation in </a:t>
            </a:r>
            <a:r>
              <a:rPr lang="en-US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exhibitions</a:t>
            </a:r>
            <a:endParaRPr lang="en-US" sz="1200" dirty="0">
              <a:solidFill>
                <a:srgbClr val="00206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indent="-171450">
              <a:lnSpc>
                <a:spcPct val="150000"/>
              </a:lnSpc>
              <a:buFont typeface="Wingdings" pitchFamily="2" charset="2"/>
              <a:buChar char="ü"/>
            </a:pPr>
            <a:r>
              <a:rPr lang="en-US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Technical </a:t>
            </a:r>
            <a:r>
              <a:rPr lang="en-US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engineering studies and tax and legal advisory </a:t>
            </a:r>
            <a:r>
              <a:rPr lang="en-US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services</a:t>
            </a:r>
            <a:endParaRPr lang="en-US" sz="1200" dirty="0">
              <a:solidFill>
                <a:srgbClr val="00206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indent="-171450">
              <a:lnSpc>
                <a:spcPct val="150000"/>
              </a:lnSpc>
              <a:buFont typeface="Wingdings" pitchFamily="2" charset="2"/>
              <a:buChar char="ü"/>
            </a:pPr>
            <a:r>
              <a:rPr lang="en-US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Software </a:t>
            </a:r>
            <a:r>
              <a:rPr lang="en-US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and digital </a:t>
            </a:r>
            <a:r>
              <a:rPr lang="en-US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services</a:t>
            </a:r>
            <a:endParaRPr lang="en-US" sz="1200" dirty="0">
              <a:solidFill>
                <a:srgbClr val="00206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indent="-171450">
              <a:lnSpc>
                <a:spcPct val="150000"/>
              </a:lnSpc>
              <a:buFont typeface="Wingdings" pitchFamily="2" charset="2"/>
              <a:buChar char="ü"/>
            </a:pPr>
            <a:r>
              <a:rPr lang="en-US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Preparation </a:t>
            </a:r>
            <a:r>
              <a:rPr lang="en-US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and monitoring the implementation of the Investment </a:t>
            </a:r>
            <a:r>
              <a:rPr lang="en-US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Plan</a:t>
            </a:r>
          </a:p>
          <a:p>
            <a:pPr indent="-171450">
              <a:lnSpc>
                <a:spcPct val="150000"/>
              </a:lnSpc>
              <a:buFont typeface="Wingdings" pitchFamily="2" charset="2"/>
              <a:buChar char="ü"/>
            </a:pPr>
            <a:r>
              <a:rPr lang="en-US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Means </a:t>
            </a:r>
            <a:r>
              <a:rPr lang="en-US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of transport</a:t>
            </a:r>
          </a:p>
          <a:p>
            <a:pPr indent="-171450">
              <a:lnSpc>
                <a:spcPct val="150000"/>
              </a:lnSpc>
              <a:buFont typeface="Wingdings" pitchFamily="2" charset="2"/>
              <a:buChar char="ü"/>
            </a:pPr>
            <a:endParaRPr lang="en-US" sz="1200" dirty="0">
              <a:solidFill>
                <a:srgbClr val="00206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lvl="0">
              <a:lnSpc>
                <a:spcPct val="150000"/>
              </a:lnSpc>
            </a:pPr>
            <a:r>
              <a:rPr lang="en-US" sz="1200" b="1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Through the participation in the Action, the enterprise achieved:</a:t>
            </a:r>
          </a:p>
          <a:p>
            <a:pPr lvl="0">
              <a:lnSpc>
                <a:spcPct val="150000"/>
              </a:lnSpc>
              <a:buFont typeface="Wingdings" pitchFamily="2" charset="2"/>
              <a:buChar char="ü"/>
            </a:pPr>
            <a:r>
              <a:rPr lang="en-US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 </a:t>
            </a:r>
            <a:r>
              <a:rPr lang="en-US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Competitiveness </a:t>
            </a:r>
            <a:r>
              <a:rPr lang="en-US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improvement </a:t>
            </a:r>
          </a:p>
          <a:p>
            <a:pPr lvl="0">
              <a:lnSpc>
                <a:spcPct val="150000"/>
              </a:lnSpc>
              <a:buFont typeface="Wingdings" pitchFamily="2" charset="2"/>
              <a:buChar char="ü"/>
            </a:pPr>
            <a:r>
              <a:rPr lang="en-US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 </a:t>
            </a:r>
            <a:r>
              <a:rPr lang="en-US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Increase of profitability  </a:t>
            </a:r>
          </a:p>
          <a:p>
            <a:pPr lvl="0">
              <a:lnSpc>
                <a:spcPct val="150000"/>
              </a:lnSpc>
              <a:buFont typeface="Wingdings" pitchFamily="2" charset="2"/>
              <a:buChar char="ü"/>
            </a:pPr>
            <a:r>
              <a:rPr lang="en-US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 </a:t>
            </a:r>
            <a:r>
              <a:rPr lang="en-US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Reinforcing </a:t>
            </a:r>
            <a:r>
              <a:rPr lang="en-US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an extrovert business profile </a:t>
            </a:r>
          </a:p>
          <a:p>
            <a:pPr lvl="0">
              <a:lnSpc>
                <a:spcPct val="150000"/>
              </a:lnSpc>
              <a:buFont typeface="Wingdings" pitchFamily="2" charset="2"/>
              <a:buChar char="ü"/>
            </a:pPr>
            <a:r>
              <a:rPr lang="en-US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 </a:t>
            </a:r>
            <a:r>
              <a:rPr lang="en-US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Market </a:t>
            </a:r>
            <a:r>
              <a:rPr lang="en-US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expenditure by adopting new products and services </a:t>
            </a:r>
          </a:p>
          <a:p>
            <a:pPr lvl="0">
              <a:lnSpc>
                <a:spcPct val="150000"/>
              </a:lnSpc>
              <a:buFont typeface="Wingdings" pitchFamily="2" charset="2"/>
              <a:buChar char="ü"/>
            </a:pPr>
            <a:r>
              <a:rPr lang="en-US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 </a:t>
            </a:r>
            <a:r>
              <a:rPr lang="en-US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Creating </a:t>
            </a:r>
            <a:r>
              <a:rPr lang="en-US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better quality products and services  </a:t>
            </a:r>
          </a:p>
          <a:p>
            <a:pPr lvl="0">
              <a:lnSpc>
                <a:spcPct val="150000"/>
              </a:lnSpc>
              <a:buFont typeface="Wingdings" pitchFamily="2" charset="2"/>
              <a:buChar char="ü"/>
            </a:pPr>
            <a:r>
              <a:rPr lang="en-US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 </a:t>
            </a:r>
            <a:r>
              <a:rPr lang="en-US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Increasing </a:t>
            </a:r>
            <a:r>
              <a:rPr lang="en-US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productivity and improvement of operational procedures </a:t>
            </a:r>
          </a:p>
          <a:p>
            <a:pPr lvl="0">
              <a:lnSpc>
                <a:spcPct val="150000"/>
              </a:lnSpc>
              <a:buFont typeface="Wingdings" pitchFamily="2" charset="2"/>
              <a:buChar char="ü"/>
            </a:pPr>
            <a:r>
              <a:rPr lang="en-US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 </a:t>
            </a:r>
            <a:r>
              <a:rPr lang="en-US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Reinforcing </a:t>
            </a:r>
            <a:r>
              <a:rPr lang="en-US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entrepreneurship </a:t>
            </a:r>
          </a:p>
          <a:p>
            <a:pPr lvl="0">
              <a:lnSpc>
                <a:spcPct val="150000"/>
              </a:lnSpc>
              <a:buFont typeface="Wingdings" pitchFamily="2" charset="2"/>
              <a:buChar char="ü"/>
            </a:pPr>
            <a:r>
              <a:rPr lang="en-US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 </a:t>
            </a:r>
            <a:r>
              <a:rPr lang="en-US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Creating </a:t>
            </a:r>
            <a:r>
              <a:rPr lang="en-US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/ maintaining job positions </a:t>
            </a:r>
          </a:p>
          <a:p>
            <a:pPr lvl="0">
              <a:lnSpc>
                <a:spcPct val="150000"/>
              </a:lnSpc>
              <a:buFont typeface="Wingdings" pitchFamily="2" charset="2"/>
              <a:buChar char="ü"/>
            </a:pPr>
            <a:r>
              <a:rPr lang="en-US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 </a:t>
            </a:r>
            <a:r>
              <a:rPr lang="en-US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Other </a:t>
            </a:r>
            <a:r>
              <a:rPr lang="en-US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…………………………………………………………</a:t>
            </a:r>
          </a:p>
          <a:p>
            <a:pPr lvl="0">
              <a:lnSpc>
                <a:spcPct val="150000"/>
              </a:lnSpc>
              <a:buFont typeface="Wingdings" pitchFamily="2" charset="2"/>
              <a:buChar char="ü"/>
            </a:pPr>
            <a:endParaRPr lang="en-US" sz="1200" dirty="0">
              <a:solidFill>
                <a:srgbClr val="00206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lvl="0">
              <a:lnSpc>
                <a:spcPct val="150000"/>
              </a:lnSpc>
            </a:pPr>
            <a:r>
              <a:rPr lang="en-US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The support of </a:t>
            </a:r>
            <a:r>
              <a:rPr lang="en-US" sz="1200" dirty="0" err="1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EPAnEK</a:t>
            </a:r>
            <a:r>
              <a:rPr lang="en-US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proved beneficial, not only for the enterprise but for the competitiveness of the national as well as the local economy. </a:t>
            </a:r>
          </a:p>
          <a:p>
            <a:endParaRPr lang="el-GR" sz="1200" dirty="0">
              <a:solidFill>
                <a:srgbClr val="00206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Θέμα του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608</TotalTime>
  <Words>271</Words>
  <Application>Microsoft Office PowerPoint</Application>
  <PresentationFormat>Προσαρμογή</PresentationFormat>
  <Paragraphs>25</Paragraphs>
  <Slides>1</Slides>
  <Notes>0</Notes>
  <HiddenSlides>0</HiddenSlides>
  <MMClips>0</MMClips>
  <ScaleCrop>false</ScaleCrop>
  <HeadingPairs>
    <vt:vector size="4" baseType="variant">
      <vt:variant>
        <vt:lpstr>Θέμα</vt:lpstr>
      </vt:variant>
      <vt:variant>
        <vt:i4>1</vt:i4>
      </vt:variant>
      <vt:variant>
        <vt:lpstr>Τίτλοι διαφανειών</vt:lpstr>
      </vt:variant>
      <vt:variant>
        <vt:i4>1</vt:i4>
      </vt:variant>
    </vt:vector>
  </HeadingPairs>
  <TitlesOfParts>
    <vt:vector size="2" baseType="lpstr">
      <vt:lpstr>Θέμα του Office</vt:lpstr>
      <vt:lpstr>Διαφάνεια 1</vt:lpstr>
    </vt:vector>
  </TitlesOfParts>
  <Company>Hewlett-Packard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Διαφάνεια 1</dc:title>
  <dc:creator>Sotiris Katselos</dc:creator>
  <cp:lastModifiedBy>Sotiris Katselos</cp:lastModifiedBy>
  <cp:revision>65</cp:revision>
  <cp:lastPrinted>2019-12-05T14:32:32Z</cp:lastPrinted>
  <dcterms:created xsi:type="dcterms:W3CDTF">2018-02-13T12:16:57Z</dcterms:created>
  <dcterms:modified xsi:type="dcterms:W3CDTF">2020-09-01T11:44:30Z</dcterms:modified>
</cp:coreProperties>
</file>