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0693400" cy="15122525"/>
  <p:notesSz cx="6797675" cy="9928225"/>
  <p:defaultTextStyle>
    <a:defPPr>
      <a:defRPr lang="el-GR"/>
    </a:defPPr>
    <a:lvl1pPr marL="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134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426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1403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48537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5670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2805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59938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97072" algn="l" defTabSz="1474268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29" d="100"/>
          <a:sy n="29" d="100"/>
        </p:scale>
        <p:origin x="-2382" y="-102"/>
      </p:cViewPr>
      <p:guideLst>
        <p:guide orient="horz" pos="4763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802006" y="4697787"/>
            <a:ext cx="9089390" cy="3241542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604010" y="8569432"/>
            <a:ext cx="7485380" cy="38646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1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8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5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2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599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140723" y="1130693"/>
            <a:ext cx="2526686" cy="24084021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60663" y="1130693"/>
            <a:ext cx="7401839" cy="24084021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dirty="0" err="1" smtClean="0"/>
              <a:t>Kλικ</a:t>
            </a:r>
            <a:r>
              <a:rPr lang="el-GR" dirty="0" smtClean="0"/>
              <a:t> για επεξεργασία των στυλ του υποδείγματος</a:t>
            </a:r>
          </a:p>
          <a:p>
            <a:pPr lvl="1"/>
            <a:r>
              <a:rPr lang="el-GR" dirty="0" smtClean="0"/>
              <a:t>Δεύτερου επιπέδου</a:t>
            </a:r>
          </a:p>
          <a:p>
            <a:pPr lvl="2"/>
            <a:r>
              <a:rPr lang="el-GR" dirty="0" smtClean="0"/>
              <a:t>Τρίτου επιπέδου</a:t>
            </a:r>
          </a:p>
          <a:p>
            <a:pPr lvl="3"/>
            <a:r>
              <a:rPr lang="el-GR" dirty="0" smtClean="0"/>
              <a:t>Τέταρτου επιπέδου</a:t>
            </a:r>
          </a:p>
          <a:p>
            <a:pPr lvl="4"/>
            <a:r>
              <a:rPr lang="el-GR" dirty="0" smtClean="0"/>
              <a:t>Πέμπτου επιπέδου</a:t>
            </a:r>
            <a:endParaRPr lang="el-GR" dirty="0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844705" y="9717626"/>
            <a:ext cx="9089390" cy="3003501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844705" y="6409575"/>
            <a:ext cx="9089390" cy="3308051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13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268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21140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8537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567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280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5993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70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60662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703147" y="6588099"/>
            <a:ext cx="4964263" cy="18626612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2" y="3385066"/>
            <a:ext cx="4724775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534672" y="4795800"/>
            <a:ext cx="4724775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5432100" y="3385066"/>
            <a:ext cx="4726632" cy="1410734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134" indent="0">
              <a:buNone/>
              <a:defRPr sz="3200" b="1"/>
            </a:lvl2pPr>
            <a:lvl3pPr marL="1474268" indent="0">
              <a:buNone/>
              <a:defRPr sz="2900" b="1"/>
            </a:lvl3pPr>
            <a:lvl4pPr marL="2211403" indent="0">
              <a:buNone/>
              <a:defRPr sz="2500" b="1"/>
            </a:lvl4pPr>
            <a:lvl5pPr marL="2948537" indent="0">
              <a:buNone/>
              <a:defRPr sz="2500" b="1"/>
            </a:lvl5pPr>
            <a:lvl6pPr marL="3685670" indent="0">
              <a:buNone/>
              <a:defRPr sz="2500" b="1"/>
            </a:lvl6pPr>
            <a:lvl7pPr marL="4422805" indent="0">
              <a:buNone/>
              <a:defRPr sz="2500" b="1"/>
            </a:lvl7pPr>
            <a:lvl8pPr marL="5159938" indent="0">
              <a:buNone/>
              <a:defRPr sz="2500" b="1"/>
            </a:lvl8pPr>
            <a:lvl9pPr marL="5897072" indent="0">
              <a:buNone/>
              <a:defRPr sz="25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5432100" y="4795800"/>
            <a:ext cx="4726632" cy="8712956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34671" y="602100"/>
            <a:ext cx="3518056" cy="256242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180821" y="602102"/>
            <a:ext cx="5977908" cy="129066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534671" y="3164531"/>
            <a:ext cx="3518056" cy="10344228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095982" y="10585768"/>
            <a:ext cx="6416040" cy="124971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095982" y="1351227"/>
            <a:ext cx="6416040" cy="9073515"/>
          </a:xfrm>
        </p:spPr>
        <p:txBody>
          <a:bodyPr/>
          <a:lstStyle>
            <a:lvl1pPr marL="0" indent="0">
              <a:buNone/>
              <a:defRPr sz="5200"/>
            </a:lvl1pPr>
            <a:lvl2pPr marL="737134" indent="0">
              <a:buNone/>
              <a:defRPr sz="4500"/>
            </a:lvl2pPr>
            <a:lvl3pPr marL="1474268" indent="0">
              <a:buNone/>
              <a:defRPr sz="3900"/>
            </a:lvl3pPr>
            <a:lvl4pPr marL="2211403" indent="0">
              <a:buNone/>
              <a:defRPr sz="3200"/>
            </a:lvl4pPr>
            <a:lvl5pPr marL="2948537" indent="0">
              <a:buNone/>
              <a:defRPr sz="3200"/>
            </a:lvl5pPr>
            <a:lvl6pPr marL="3685670" indent="0">
              <a:buNone/>
              <a:defRPr sz="3200"/>
            </a:lvl6pPr>
            <a:lvl7pPr marL="4422805" indent="0">
              <a:buNone/>
              <a:defRPr sz="3200"/>
            </a:lvl7pPr>
            <a:lvl8pPr marL="5159938" indent="0">
              <a:buNone/>
              <a:defRPr sz="3200"/>
            </a:lvl8pPr>
            <a:lvl9pPr marL="5897072" indent="0">
              <a:buNone/>
              <a:defRPr sz="32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095982" y="11835480"/>
            <a:ext cx="6416040" cy="1774795"/>
          </a:xfrm>
        </p:spPr>
        <p:txBody>
          <a:bodyPr/>
          <a:lstStyle>
            <a:lvl1pPr marL="0" indent="0">
              <a:buNone/>
              <a:defRPr sz="2300"/>
            </a:lvl1pPr>
            <a:lvl2pPr marL="737134" indent="0">
              <a:buNone/>
              <a:defRPr sz="2000"/>
            </a:lvl2pPr>
            <a:lvl3pPr marL="1474268" indent="0">
              <a:buNone/>
              <a:defRPr sz="1600"/>
            </a:lvl3pPr>
            <a:lvl4pPr marL="2211403" indent="0">
              <a:buNone/>
              <a:defRPr sz="1500"/>
            </a:lvl4pPr>
            <a:lvl5pPr marL="2948537" indent="0">
              <a:buNone/>
              <a:defRPr sz="1500"/>
            </a:lvl5pPr>
            <a:lvl6pPr marL="3685670" indent="0">
              <a:buNone/>
              <a:defRPr sz="1500"/>
            </a:lvl6pPr>
            <a:lvl7pPr marL="4422805" indent="0">
              <a:buNone/>
              <a:defRPr sz="1500"/>
            </a:lvl7pPr>
            <a:lvl8pPr marL="5159938" indent="0">
              <a:buNone/>
              <a:defRPr sz="1500"/>
            </a:lvl8pPr>
            <a:lvl9pPr marL="5897072" indent="0">
              <a:buNone/>
              <a:defRPr sz="15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otiris1\Εργασία\ΕΥΔ\Τουρισμός\PEP\PEPneEG\ΠΕΠ\╨┼╨\sterea\Untitled-4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8" y="4763"/>
            <a:ext cx="10698163" cy="15111412"/>
          </a:xfrm>
          <a:prstGeom prst="rect">
            <a:avLst/>
          </a:prstGeom>
          <a:noFill/>
        </p:spPr>
      </p:pic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534671" y="605605"/>
            <a:ext cx="9624060" cy="2520421"/>
          </a:xfrm>
          <a:prstGeom prst="rect">
            <a:avLst/>
          </a:prstGeom>
        </p:spPr>
        <p:txBody>
          <a:bodyPr vert="horz" lIns="147427" tIns="73713" rIns="147427" bIns="73713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534671" y="3528591"/>
            <a:ext cx="9624060" cy="9980167"/>
          </a:xfrm>
          <a:prstGeom prst="rect">
            <a:avLst/>
          </a:prstGeom>
        </p:spPr>
        <p:txBody>
          <a:bodyPr vert="horz" lIns="147427" tIns="73713" rIns="147427" bIns="73713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534671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018E-230E-479C-96EF-48C6CCCA17DE}" type="datetimeFigureOut">
              <a:rPr lang="el-GR" smtClean="0"/>
              <a:pPr/>
              <a:t>1/9/2020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653580" y="14016343"/>
            <a:ext cx="3386244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7663604" y="14016343"/>
            <a:ext cx="2495127" cy="805135"/>
          </a:xfrm>
          <a:prstGeom prst="rect">
            <a:avLst/>
          </a:prstGeom>
        </p:spPr>
        <p:txBody>
          <a:bodyPr vert="horz" lIns="147427" tIns="73713" rIns="147427" bIns="73713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5A8-8373-49FE-AC13-E47C924AA95B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474268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2850" indent="-552850" algn="l" defTabSz="1474268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7843" indent="-460710" algn="l" defTabSz="1474268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283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79970" indent="-368567" algn="l" defTabSz="1474268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7103" indent="-368567" algn="l" defTabSz="1474268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4237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1372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28505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5640" indent="-368567" algn="l" defTabSz="14742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134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26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1403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8537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5670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2805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59938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7072" algn="l" defTabSz="1474268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TextBox"/>
          <p:cNvSpPr txBox="1"/>
          <p:nvPr/>
        </p:nvSpPr>
        <p:spPr>
          <a:xfrm>
            <a:off x="738189" y="3672830"/>
            <a:ext cx="9354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enterprise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based in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………………………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region, has joined the Action “Supporting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Establishment and Operation of New SMEs in the tourism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sector” with a total budget of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689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</a:t>
            </a:r>
            <a:r>
              <a:rPr lang="el-GR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l-GR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500,6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from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188,4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million 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€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from Regional Operational </a:t>
            </a:r>
            <a:r>
              <a:rPr lang="en-US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Programmes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). The Action aims at supporting tourism entrepreneurship by establishing new very small, small and medium - sized enterprises  in the tourism sector.</a:t>
            </a:r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investment’s total budget is……………………………………………………</a:t>
            </a:r>
            <a:r>
              <a:rPr lang="el-GR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out of which …………………………………</a:t>
            </a:r>
            <a:r>
              <a:rPr lang="el-GR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€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is public expenditure. The Action is co-financed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by Greece and the European Union - European Regional Development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Fund.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- TextBox"/>
          <p:cNvSpPr txBox="1"/>
          <p:nvPr/>
        </p:nvSpPr>
        <p:spPr>
          <a:xfrm>
            <a:off x="738189" y="5270350"/>
            <a:ext cx="9335688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approved </a:t>
            </a:r>
            <a:r>
              <a:rPr lang="en-US" sz="12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subsidised</a:t>
            </a:r>
            <a:r>
              <a:rPr lang="en-US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Business Plan includes expenditures on the following categories:</a:t>
            </a:r>
            <a:endParaRPr lang="el-GR" sz="12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Buildings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other facilities and surrounding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Machinery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installations and environmental protection equipment along with energy and water saving equipment.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Certification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quality assurance systems and environmental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management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Promotion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- Participation in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exhibitions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Technical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engineering studies and tax and legal advisory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Software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digital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services</a:t>
            </a: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Preparation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monitoring the implementation of the Investment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Plan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Means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transport</a:t>
            </a:r>
          </a:p>
          <a:p>
            <a:pPr indent="-17145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b="1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Through the participation in the Action, the enterprise achieved: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Competitiveness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improvement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of profitability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 extrovert business profile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Market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expenditure by adopting new products and services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better quality products and services 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Increasing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productivity and improvement of operational procedures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Reinforcing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entrepreneurship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Creating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/ maintaining job positions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en-US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Other 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…………………………………………………………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endParaRPr lang="en-US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>
              <a:lnSpc>
                <a:spcPct val="150000"/>
              </a:lnSpc>
            </a:pP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support of </a:t>
            </a:r>
            <a:r>
              <a:rPr lang="en-US" sz="1200" dirty="0" err="1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EPAnEK</a:t>
            </a:r>
            <a:r>
              <a:rPr lang="en-US" sz="1200" dirty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proved beneficial, not only for the enterprise but for the competitiveness of the national as well as the local economy. </a:t>
            </a:r>
          </a:p>
          <a:p>
            <a:endParaRPr lang="el-GR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271</Words>
  <Application>Microsoft Office PowerPoint</Application>
  <PresentationFormat>Προσαρμογή</PresentationFormat>
  <Paragraphs>25</Paragraphs>
  <Slides>1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2" baseType="lpstr">
      <vt:lpstr>Θέμα του Office</vt:lpstr>
      <vt:lpstr>Διαφάνεια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Sotiris Katselos</dc:creator>
  <cp:lastModifiedBy>Sotiris Katselos</cp:lastModifiedBy>
  <cp:revision>65</cp:revision>
  <cp:lastPrinted>2019-12-05T14:32:32Z</cp:lastPrinted>
  <dcterms:created xsi:type="dcterms:W3CDTF">2018-02-13T12:16:57Z</dcterms:created>
  <dcterms:modified xsi:type="dcterms:W3CDTF">2020-09-01T13:06:32Z</dcterms:modified>
</cp:coreProperties>
</file>