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0693400" cy="15122525"/>
  <p:notesSz cx="6797675" cy="9928225"/>
  <p:defaultTextStyle>
    <a:defPPr>
      <a:defRPr lang="el-GR"/>
    </a:defPPr>
    <a:lvl1pPr marL="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7134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7426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211403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48537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85670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422805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59938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97072" algn="l" defTabSz="14742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8" y="6720"/>
      </p:cViewPr>
      <p:guideLst>
        <p:guide orient="horz" pos="4763"/>
        <p:guide pos="33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802006" y="4697787"/>
            <a:ext cx="9089390" cy="3241542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604010" y="8569432"/>
            <a:ext cx="7485380" cy="386464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71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742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2114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485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856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4228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599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97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140723" y="1130693"/>
            <a:ext cx="2526686" cy="24084021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60663" y="1130693"/>
            <a:ext cx="7401839" cy="24084021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err="1" smtClean="0"/>
              <a:t>Kλικ</a:t>
            </a:r>
            <a:r>
              <a:rPr lang="el-GR" dirty="0" smtClean="0"/>
              <a:t> για επεξεργασία των στυλ του υποδείγματος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844705" y="9717626"/>
            <a:ext cx="9089390" cy="3003501"/>
          </a:xfrm>
        </p:spPr>
        <p:txBody>
          <a:bodyPr anchor="t"/>
          <a:lstStyle>
            <a:lvl1pPr algn="l">
              <a:defRPr sz="65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844705" y="6409575"/>
            <a:ext cx="9089390" cy="3308051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7134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74268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211403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948537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68567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4422805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515993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8970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60662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703147" y="6588099"/>
            <a:ext cx="4964263" cy="18626612"/>
          </a:xfrm>
        </p:spPr>
        <p:txBody>
          <a:bodyPr/>
          <a:lstStyle>
            <a:lvl1pPr>
              <a:defRPr sz="4500"/>
            </a:lvl1pPr>
            <a:lvl2pPr>
              <a:defRPr sz="39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2" y="3385066"/>
            <a:ext cx="4724775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34672" y="4795800"/>
            <a:ext cx="4724775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432100" y="3385066"/>
            <a:ext cx="4726632" cy="1410734"/>
          </a:xfrm>
        </p:spPr>
        <p:txBody>
          <a:bodyPr anchor="b"/>
          <a:lstStyle>
            <a:lvl1pPr marL="0" indent="0">
              <a:buNone/>
              <a:defRPr sz="3900" b="1"/>
            </a:lvl1pPr>
            <a:lvl2pPr marL="737134" indent="0">
              <a:buNone/>
              <a:defRPr sz="3200" b="1"/>
            </a:lvl2pPr>
            <a:lvl3pPr marL="1474268" indent="0">
              <a:buNone/>
              <a:defRPr sz="2900" b="1"/>
            </a:lvl3pPr>
            <a:lvl4pPr marL="2211403" indent="0">
              <a:buNone/>
              <a:defRPr sz="2500" b="1"/>
            </a:lvl4pPr>
            <a:lvl5pPr marL="2948537" indent="0">
              <a:buNone/>
              <a:defRPr sz="2500" b="1"/>
            </a:lvl5pPr>
            <a:lvl6pPr marL="3685670" indent="0">
              <a:buNone/>
              <a:defRPr sz="2500" b="1"/>
            </a:lvl6pPr>
            <a:lvl7pPr marL="4422805" indent="0">
              <a:buNone/>
              <a:defRPr sz="2500" b="1"/>
            </a:lvl7pPr>
            <a:lvl8pPr marL="5159938" indent="0">
              <a:buNone/>
              <a:defRPr sz="2500" b="1"/>
            </a:lvl8pPr>
            <a:lvl9pPr marL="5897072" indent="0">
              <a:buNone/>
              <a:defRPr sz="25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432100" y="4795800"/>
            <a:ext cx="4726632" cy="8712956"/>
          </a:xfrm>
        </p:spPr>
        <p:txBody>
          <a:bodyPr/>
          <a:lstStyle>
            <a:lvl1pPr>
              <a:defRPr sz="39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4671" y="602100"/>
            <a:ext cx="3518056" cy="2562428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180821" y="602102"/>
            <a:ext cx="5977908" cy="12906656"/>
          </a:xfrm>
        </p:spPr>
        <p:txBody>
          <a:bodyPr/>
          <a:lstStyle>
            <a:lvl1pPr>
              <a:defRPr sz="5200"/>
            </a:lvl1pPr>
            <a:lvl2pPr>
              <a:defRPr sz="4500"/>
            </a:lvl2pPr>
            <a:lvl3pPr>
              <a:defRPr sz="39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34671" y="3164531"/>
            <a:ext cx="3518056" cy="10344228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095982" y="10585768"/>
            <a:ext cx="6416040" cy="124971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095982" y="1351227"/>
            <a:ext cx="6416040" cy="9073515"/>
          </a:xfrm>
        </p:spPr>
        <p:txBody>
          <a:bodyPr/>
          <a:lstStyle>
            <a:lvl1pPr marL="0" indent="0">
              <a:buNone/>
              <a:defRPr sz="5200"/>
            </a:lvl1pPr>
            <a:lvl2pPr marL="737134" indent="0">
              <a:buNone/>
              <a:defRPr sz="4500"/>
            </a:lvl2pPr>
            <a:lvl3pPr marL="1474268" indent="0">
              <a:buNone/>
              <a:defRPr sz="3900"/>
            </a:lvl3pPr>
            <a:lvl4pPr marL="2211403" indent="0">
              <a:buNone/>
              <a:defRPr sz="3200"/>
            </a:lvl4pPr>
            <a:lvl5pPr marL="2948537" indent="0">
              <a:buNone/>
              <a:defRPr sz="3200"/>
            </a:lvl5pPr>
            <a:lvl6pPr marL="3685670" indent="0">
              <a:buNone/>
              <a:defRPr sz="3200"/>
            </a:lvl6pPr>
            <a:lvl7pPr marL="4422805" indent="0">
              <a:buNone/>
              <a:defRPr sz="3200"/>
            </a:lvl7pPr>
            <a:lvl8pPr marL="5159938" indent="0">
              <a:buNone/>
              <a:defRPr sz="3200"/>
            </a:lvl8pPr>
            <a:lvl9pPr marL="5897072" indent="0">
              <a:buNone/>
              <a:defRPr sz="32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095982" y="11835480"/>
            <a:ext cx="6416040" cy="1774795"/>
          </a:xfrm>
        </p:spPr>
        <p:txBody>
          <a:bodyPr/>
          <a:lstStyle>
            <a:lvl1pPr marL="0" indent="0">
              <a:buNone/>
              <a:defRPr sz="2300"/>
            </a:lvl1pPr>
            <a:lvl2pPr marL="737134" indent="0">
              <a:buNone/>
              <a:defRPr sz="2000"/>
            </a:lvl2pPr>
            <a:lvl3pPr marL="1474268" indent="0">
              <a:buNone/>
              <a:defRPr sz="1600"/>
            </a:lvl3pPr>
            <a:lvl4pPr marL="2211403" indent="0">
              <a:buNone/>
              <a:defRPr sz="1500"/>
            </a:lvl4pPr>
            <a:lvl5pPr marL="2948537" indent="0">
              <a:buNone/>
              <a:defRPr sz="1500"/>
            </a:lvl5pPr>
            <a:lvl6pPr marL="3685670" indent="0">
              <a:buNone/>
              <a:defRPr sz="1500"/>
            </a:lvl6pPr>
            <a:lvl7pPr marL="4422805" indent="0">
              <a:buNone/>
              <a:defRPr sz="1500"/>
            </a:lvl7pPr>
            <a:lvl8pPr marL="5159938" indent="0">
              <a:buNone/>
              <a:defRPr sz="1500"/>
            </a:lvl8pPr>
            <a:lvl9pPr marL="5897072" indent="0">
              <a:buNone/>
              <a:defRPr sz="15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34671" y="605605"/>
            <a:ext cx="9624060" cy="2520421"/>
          </a:xfrm>
          <a:prstGeom prst="rect">
            <a:avLst/>
          </a:prstGeom>
        </p:spPr>
        <p:txBody>
          <a:bodyPr vert="horz" lIns="147427" tIns="73713" rIns="147427" bIns="73713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4671" y="3528591"/>
            <a:ext cx="9624060" cy="9980167"/>
          </a:xfrm>
          <a:prstGeom prst="rect">
            <a:avLst/>
          </a:prstGeom>
        </p:spPr>
        <p:txBody>
          <a:bodyPr vert="horz" lIns="147427" tIns="73713" rIns="147427" bIns="73713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34671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l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23018E-230E-479C-96EF-48C6CCCA17DE}" type="datetimeFigureOut">
              <a:rPr lang="el-GR" smtClean="0"/>
              <a:pPr/>
              <a:t>3/9/2020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653580" y="14016343"/>
            <a:ext cx="3386244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ct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663604" y="14016343"/>
            <a:ext cx="2495127" cy="805135"/>
          </a:xfrm>
          <a:prstGeom prst="rect">
            <a:avLst/>
          </a:prstGeom>
        </p:spPr>
        <p:txBody>
          <a:bodyPr vert="horz" lIns="147427" tIns="73713" rIns="147427" bIns="73713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D5A5A8-8373-49FE-AC13-E47C924AA95B}" type="slidenum">
              <a:rPr lang="el-GR" smtClean="0"/>
              <a:pPr/>
              <a:t>‹#›</a:t>
            </a:fld>
            <a:endParaRPr lang="el-GR"/>
          </a:p>
        </p:txBody>
      </p:sp>
      <p:pic>
        <p:nvPicPr>
          <p:cNvPr id="7" name="Picture 2" descr="C:\Sotiris1\Εργασία\ΕΥΔ\Τουρισμός\PEP\PEPneEG\ΠΕΠ\Untitled-1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88" y="1588"/>
            <a:ext cx="10698163" cy="151177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474268" rtl="0" eaLnBrk="1" latinLnBrk="0" hangingPunct="1">
        <a:spcBef>
          <a:spcPct val="0"/>
        </a:spcBef>
        <a:buNone/>
        <a:defRPr sz="7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52850" indent="-552850" algn="l" defTabSz="1474268" rtl="0" eaLnBrk="1" latinLnBrk="0" hangingPunct="1">
        <a:spcBef>
          <a:spcPct val="20000"/>
        </a:spcBef>
        <a:buFont typeface="Arial" pitchFamily="34" charset="0"/>
        <a:buChar char="•"/>
        <a:defRPr sz="5200" kern="1200">
          <a:solidFill>
            <a:schemeClr val="tx1"/>
          </a:solidFill>
          <a:latin typeface="+mn-lt"/>
          <a:ea typeface="+mn-ea"/>
          <a:cs typeface="+mn-cs"/>
        </a:defRPr>
      </a:lvl1pPr>
      <a:lvl2pPr marL="1197843" indent="-460710" algn="l" defTabSz="1474268" rtl="0" eaLnBrk="1" latinLnBrk="0" hangingPunct="1">
        <a:spcBef>
          <a:spcPct val="20000"/>
        </a:spcBef>
        <a:buFont typeface="Arial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4283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900" kern="1200">
          <a:solidFill>
            <a:schemeClr val="tx1"/>
          </a:solidFill>
          <a:latin typeface="+mn-lt"/>
          <a:ea typeface="+mn-ea"/>
          <a:cs typeface="+mn-cs"/>
        </a:defRPr>
      </a:lvl3pPr>
      <a:lvl4pPr marL="2579970" indent="-368567" algn="l" defTabSz="1474268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317103" indent="-368567" algn="l" defTabSz="1474268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54237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91372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528505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65640" indent="-368567" algn="l" defTabSz="1474268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7134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7426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211403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48537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85670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422805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59938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97072" algn="l" defTabSz="1474268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TextBox"/>
          <p:cNvSpPr txBox="1"/>
          <p:nvPr/>
        </p:nvSpPr>
        <p:spPr>
          <a:xfrm>
            <a:off x="738189" y="3705586"/>
            <a:ext cx="93542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enterprise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…………………………………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based in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………………………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region, has joined the Action “Supporting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Establishment and Operation of New SMEs in the tourism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sector” with a total budget of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689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</a:t>
            </a:r>
            <a:r>
              <a:rPr lang="el-GR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l-GR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(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500,6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from </a:t>
            </a:r>
            <a:r>
              <a:rPr lang="en-US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and 188,4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million 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€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from Regional Operational </a:t>
            </a:r>
            <a:r>
              <a:rPr lang="en-US" sz="1200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Programmes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). The Action aims at supporting tourism entrepreneurship by establishing new very small, small and medium - sized enterprises  in the tourism sector.</a:t>
            </a:r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n-US" sz="1200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investment’s total budget is……………………………………………………</a:t>
            </a:r>
            <a:r>
              <a:rPr lang="el-GR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€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out of which …………………………………</a:t>
            </a:r>
            <a:r>
              <a:rPr lang="el-GR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€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is public expenditure. The Action is co-financed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by Greece and the European Union - European Regional Development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Fund.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just"/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6" name="5 - TextBox"/>
          <p:cNvSpPr txBox="1"/>
          <p:nvPr/>
        </p:nvSpPr>
        <p:spPr>
          <a:xfrm>
            <a:off x="738189" y="5270350"/>
            <a:ext cx="9335688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approved </a:t>
            </a:r>
            <a:r>
              <a:rPr lang="en-US" sz="1200" b="1" dirty="0" err="1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subsidised</a:t>
            </a:r>
            <a:r>
              <a:rPr lang="en-US" sz="1200" b="1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Business Plan includes expenditures on the following categories:</a:t>
            </a:r>
            <a:endParaRPr lang="el-GR" sz="1200" b="1" dirty="0" smtClean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Buildings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other facilities and surrounding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area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Machinery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, installations and environmental protection equipment along with energy and water saving equipment.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Certification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quality assurance systems and environmental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management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Promotion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- Participation in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exhibitions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Technical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engineering studies and tax and legal advisory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Software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 digital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services</a:t>
            </a: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Preparation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and monitoring the implementation of the Investment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Plan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Means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of transport</a:t>
            </a:r>
          </a:p>
          <a:p>
            <a:pPr indent="-17145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b="1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Through the participation in the Action, the enterprise achieved: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Competitiveness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improvement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Increase of profitability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Reinforcing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an extrovert business profile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Market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expenditure by adopting new products and services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Creating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better quality products and services 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Increasing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productivity and improvement of operational procedures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Reinforcing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entrepreneurship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Creating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/ maintaining job positions 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 </a:t>
            </a:r>
            <a:r>
              <a:rPr lang="en-US" sz="1200" dirty="0" smtClean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Other 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…………………………………………………………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ü"/>
            </a:pPr>
            <a:endParaRPr lang="en-US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lvl="0">
              <a:lnSpc>
                <a:spcPct val="150000"/>
              </a:lnSpc>
            </a:pP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support of </a:t>
            </a:r>
            <a:r>
              <a:rPr lang="en-US" sz="1200" dirty="0" err="1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EPAnEK</a:t>
            </a:r>
            <a:r>
              <a:rPr lang="en-US" sz="1200" dirty="0">
                <a:solidFill>
                  <a:srgbClr val="00206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proved beneficial, not only for the enterprise but for the competitiveness of the national as well as the local economy. </a:t>
            </a:r>
          </a:p>
          <a:p>
            <a:endParaRPr lang="el-GR" sz="1200" dirty="0">
              <a:solidFill>
                <a:srgbClr val="00206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603</TotalTime>
  <Words>271</Words>
  <Application>Microsoft Office PowerPoint</Application>
  <PresentationFormat>Προσαρμογή</PresentationFormat>
  <Paragraphs>25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Sotiris Katselos</dc:creator>
  <cp:lastModifiedBy>Sotiris Katselos</cp:lastModifiedBy>
  <cp:revision>64</cp:revision>
  <cp:lastPrinted>2019-12-05T14:32:32Z</cp:lastPrinted>
  <dcterms:created xsi:type="dcterms:W3CDTF">2018-02-13T12:16:57Z</dcterms:created>
  <dcterms:modified xsi:type="dcterms:W3CDTF">2020-09-03T10:44:08Z</dcterms:modified>
</cp:coreProperties>
</file>