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charts/chart28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charts/chart26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charts/chart24.xml" ContentType="application/vnd.openxmlformats-officedocument.drawingml.chart+xml"/>
  <Override PartName="/ppt/charts/chart33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31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chart29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charts/chart18.xml" ContentType="application/vnd.openxmlformats-officedocument.drawingml.chart+xml"/>
  <Override PartName="/ppt/charts/chart27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charts/chart16.xml" ContentType="application/vnd.openxmlformats-officedocument.drawingml.chart+xml"/>
  <Override PartName="/ppt/charts/chart25.xml" ContentType="application/vnd.openxmlformats-officedocument.drawingml.chart+xml"/>
  <Override PartName="/ppt/charts/chart34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charts/chart23.xml" ContentType="application/vnd.openxmlformats-officedocument.drawingml.chart+xml"/>
  <Override PartName="/ppt/charts/chart32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charts/chart30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19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318" r:id="rId12"/>
    <p:sldId id="319" r:id="rId13"/>
    <p:sldId id="320" r:id="rId14"/>
    <p:sldId id="321" r:id="rId15"/>
    <p:sldId id="322" r:id="rId16"/>
    <p:sldId id="323" r:id="rId17"/>
    <p:sldId id="324" r:id="rId18"/>
    <p:sldId id="325" r:id="rId19"/>
    <p:sldId id="326" r:id="rId20"/>
    <p:sldId id="327" r:id="rId21"/>
    <p:sldId id="328" r:id="rId22"/>
    <p:sldId id="329" r:id="rId23"/>
    <p:sldId id="330" r:id="rId24"/>
    <p:sldId id="331" r:id="rId25"/>
    <p:sldId id="332" r:id="rId26"/>
    <p:sldId id="333" r:id="rId27"/>
    <p:sldId id="334" r:id="rId28"/>
    <p:sldId id="335" r:id="rId29"/>
    <p:sldId id="336" r:id="rId30"/>
    <p:sldId id="337" r:id="rId31"/>
    <p:sldId id="338" r:id="rId32"/>
    <p:sldId id="339" r:id="rId33"/>
    <p:sldId id="340" r:id="rId34"/>
    <p:sldId id="341" r:id="rId35"/>
    <p:sldId id="342" r:id="rId36"/>
    <p:sldId id="343" r:id="rId37"/>
    <p:sldId id="344" r:id="rId38"/>
    <p:sldId id="345" r:id="rId39"/>
    <p:sldId id="346" r:id="rId40"/>
    <p:sldId id="347" r:id="rId41"/>
    <p:sldId id="348" r:id="rId42"/>
    <p:sldId id="349" r:id="rId43"/>
    <p:sldId id="350" r:id="rId44"/>
    <p:sldId id="351" r:id="rId45"/>
    <p:sldId id="352" r:id="rId46"/>
    <p:sldId id="270" r:id="rId47"/>
    <p:sldId id="283" r:id="rId48"/>
    <p:sldId id="275" r:id="rId49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H:\EXPENDITURE\GRAPH-Non-crisis%20state%20aid,%20excluding%20railways-%20%25%20of%20GDP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5;&#941;&#959;%20&#934;&#973;&#955;&#955;&#959;%20&#949;&#961;&#947;&#945;&#963;&#943;&#945;&#962;%20&#964;&#959;&#965;%20Microsoft%20Office%20Excel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8;&#933;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5;&#941;&#959;%20&#934;&#973;&#955;&#955;&#959;%20&#949;&#961;&#947;&#945;&#963;&#943;&#945;&#962;%20&#964;&#959;&#965;%20Microsoft%20Office%20Excel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8;&#933;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5;&#941;&#959;%20&#934;&#973;&#955;&#955;&#959;%20&#949;&#961;&#947;&#945;&#963;&#943;&#945;&#962;%20&#964;&#959;&#965;%20Microsoft%20Office%20Excel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8;&#933;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5;&#941;&#959;%20&#934;&#973;&#955;&#955;&#959;%20&#949;&#961;&#947;&#945;&#963;&#943;&#945;&#962;%20&#964;&#959;&#965;%20Microsoft%20Office%20Excel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8;&#933;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5;&#941;&#959;%20&#934;&#973;&#955;&#955;&#959;%20&#949;&#961;&#947;&#945;&#963;&#943;&#945;&#962;%20&#964;&#959;&#965;%20Microsoft%20Office%20Excel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8;&#933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files_sbtke\EPENDYSEIS\&#915;&#929;&#913;&#934;&#919;&#924;&#913;%20&#922;&#929;&#913;&#932;&#921;&#922;&#937;&#925;%20&#917;&#925;&#921;&#931;&#935;&#933;&#931;&#917;&#937;&#925;%20&#917;&#923;&#923;&#913;&#916;&#913;&#931;%20&#931;&#917;%20&#931;&#935;&#917;&#931;&#919;%20&#924;&#917;%20&#932;&#927;%20&#917;&#924;&#928;&#927;&#929;&#921;&#922;&#927;%20&#921;&#931;&#927;&#931;&#933;&#915;&#921;&#927;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5;&#941;&#959;%20&#934;&#973;&#955;&#955;&#959;%20&#949;&#961;&#947;&#945;&#963;&#943;&#945;&#962;%20&#964;&#959;&#965;%20Microsoft%20Office%20Excel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8;&#933;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5;&#941;&#959;%20&#934;&#973;&#955;&#955;&#959;%20&#949;&#961;&#947;&#945;&#963;&#943;&#945;&#962;%20&#964;&#959;&#965;%20Microsoft%20Office%20Excel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8;&#933;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5;&#941;&#959;%20&#934;&#973;&#955;&#955;&#959;%20&#949;&#961;&#947;&#945;&#963;&#943;&#945;&#962;%20&#964;&#959;&#965;%20Microsoft%20Office%20Excel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8;&#933;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5;&#941;&#959;%20&#934;&#973;&#955;&#955;&#959;%20&#949;&#961;&#947;&#945;&#963;&#943;&#945;&#962;%20&#964;&#959;&#965;%20Microsoft%20Office%20Excel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8;&#933;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5;&#941;&#959;%20&#934;&#973;&#955;&#955;&#959;%20&#949;&#961;&#947;&#945;&#963;&#943;&#945;&#962;%20&#964;&#959;&#965;%20Microsoft%20Office%20Excel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8;&#933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files_sbtke\EPENDYSEIS\&#915;&#929;&#913;&#934;&#919;&#924;&#913;%20&#922;&#929;&#913;&#932;&#921;&#922;&#937;&#925;%20&#917;&#925;&#921;&#931;&#935;&#933;&#931;&#917;&#937;&#925;%20&#917;&#923;&#923;&#913;&#916;&#913;&#931;%20&#931;&#917;%20&#931;&#935;&#917;&#931;&#919;%20&#924;&#917;%20&#932;&#927;%20&#917;&#924;&#928;&#927;&#929;&#921;&#922;&#927;%20&#921;&#931;&#927;&#931;&#933;&#915;&#921;&#927;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5;&#941;&#959;%20&#934;&#973;&#955;&#955;&#959;%20&#949;&#961;&#947;&#945;&#963;&#943;&#945;&#962;%20&#964;&#959;&#965;%20Microsoft%20Office%20Excel.xlsx" TargetMode="Externa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8;&#933;.xlsx" TargetMode="Externa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5;&#941;&#959;%20&#934;&#973;&#955;&#955;&#959;%20&#949;&#961;&#947;&#945;&#963;&#943;&#945;&#962;%20&#964;&#959;&#965;%20Microsoft%20Office%20Excel.xlsx" TargetMode="External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8;&#933;.xlsx" TargetMode="External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5;&#941;&#959;%20&#934;&#973;&#955;&#955;&#959;%20&#949;&#961;&#947;&#945;&#963;&#943;&#945;&#962;%20&#964;&#959;&#965;%20Microsoft%20Office%20Exce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5;&#941;&#959;%20&#934;&#973;&#955;&#955;&#959;%20&#949;&#961;&#947;&#945;&#963;&#943;&#945;&#962;%20&#964;&#959;&#965;%20Microsoft%20Office%20Excel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8;&#933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5;&#941;&#959;%20&#934;&#973;&#955;&#955;&#959;%20&#949;&#961;&#947;&#945;&#963;&#943;&#945;&#962;%20&#964;&#959;&#965;%20Microsoft%20Office%20Excel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8;&#933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5;&#941;&#959;%20&#934;&#973;&#955;&#955;&#959;%20&#949;&#961;&#947;&#945;&#963;&#943;&#945;&#962;%20&#964;&#959;&#965;%20Microsoft%20Office%20Excel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katsaounis.AEDEP\Desktop\&#928;&#933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roundedCorners val="1"/>
  <c:chart>
    <c:plotArea>
      <c:layout/>
      <c:barChart>
        <c:barDir val="col"/>
        <c:grouping val="clustered"/>
        <c:ser>
          <c:idx val="0"/>
          <c:order val="0"/>
          <c:tx>
            <c:strRef>
              <c:f>'Sheet0 (2)'!$B$2</c:f>
              <c:strCache>
                <c:ptCount val="1"/>
                <c:pt idx="0">
                  <c:v>1992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'Sheet0 (2)'!$A$3:$A$8</c:f>
              <c:strCache>
                <c:ptCount val="6"/>
                <c:pt idx="0">
                  <c:v>EU (27 countries)</c:v>
                </c:pt>
                <c:pt idx="1">
                  <c:v>Ireland</c:v>
                </c:pt>
                <c:pt idx="2">
                  <c:v>Greece</c:v>
                </c:pt>
                <c:pt idx="3">
                  <c:v>Spain</c:v>
                </c:pt>
                <c:pt idx="4">
                  <c:v>Cyprus</c:v>
                </c:pt>
                <c:pt idx="5">
                  <c:v>Portugal</c:v>
                </c:pt>
              </c:strCache>
            </c:strRef>
          </c:cat>
          <c:val>
            <c:numRef>
              <c:f>'Sheet0 (2)'!$B$3:$B$8</c:f>
              <c:numCache>
                <c:formatCode>General</c:formatCode>
                <c:ptCount val="6"/>
                <c:pt idx="0">
                  <c:v>1.085</c:v>
                </c:pt>
                <c:pt idx="1">
                  <c:v>1.1859999999999982</c:v>
                </c:pt>
                <c:pt idx="2">
                  <c:v>2.0230000000000001</c:v>
                </c:pt>
                <c:pt idx="3">
                  <c:v>1.7989999999999993</c:v>
                </c:pt>
                <c:pt idx="4">
                  <c:v>0</c:v>
                </c:pt>
                <c:pt idx="5">
                  <c:v>1.216</c:v>
                </c:pt>
              </c:numCache>
            </c:numRef>
          </c:val>
        </c:ser>
        <c:ser>
          <c:idx val="1"/>
          <c:order val="1"/>
          <c:tx>
            <c:strRef>
              <c:f>'Sheet0 (2)'!$C$2</c:f>
              <c:strCache>
                <c:ptCount val="1"/>
                <c:pt idx="0">
                  <c:v>1993</c:v>
                </c:pt>
              </c:strCache>
            </c:strRef>
          </c:tx>
          <c:spPr>
            <a:solidFill>
              <a:srgbClr val="0070C0"/>
            </a:solidFill>
          </c:spPr>
          <c:cat>
            <c:strRef>
              <c:f>'Sheet0 (2)'!$A$3:$A$8</c:f>
              <c:strCache>
                <c:ptCount val="6"/>
                <c:pt idx="0">
                  <c:v>EU (27 countries)</c:v>
                </c:pt>
                <c:pt idx="1">
                  <c:v>Ireland</c:v>
                </c:pt>
                <c:pt idx="2">
                  <c:v>Greece</c:v>
                </c:pt>
                <c:pt idx="3">
                  <c:v>Spain</c:v>
                </c:pt>
                <c:pt idx="4">
                  <c:v>Cyprus</c:v>
                </c:pt>
                <c:pt idx="5">
                  <c:v>Portugal</c:v>
                </c:pt>
              </c:strCache>
            </c:strRef>
          </c:cat>
          <c:val>
            <c:numRef>
              <c:f>'Sheet0 (2)'!$C$3:$C$8</c:f>
              <c:numCache>
                <c:formatCode>General</c:formatCode>
                <c:ptCount val="6"/>
                <c:pt idx="0">
                  <c:v>1.1000000000000001</c:v>
                </c:pt>
                <c:pt idx="1">
                  <c:v>1.111</c:v>
                </c:pt>
                <c:pt idx="2">
                  <c:v>1.1859999999999982</c:v>
                </c:pt>
                <c:pt idx="3">
                  <c:v>0.77000000000000035</c:v>
                </c:pt>
                <c:pt idx="4">
                  <c:v>0</c:v>
                </c:pt>
                <c:pt idx="5">
                  <c:v>1.1479999999999981</c:v>
                </c:pt>
              </c:numCache>
            </c:numRef>
          </c:val>
        </c:ser>
        <c:ser>
          <c:idx val="2"/>
          <c:order val="2"/>
          <c:tx>
            <c:strRef>
              <c:f>'Sheet0 (2)'!$D$2</c:f>
              <c:strCache>
                <c:ptCount val="1"/>
                <c:pt idx="0">
                  <c:v>1994</c:v>
                </c:pt>
              </c:strCache>
            </c:strRef>
          </c:tx>
          <c:spPr>
            <a:solidFill>
              <a:srgbClr val="F79646">
                <a:lumMod val="50000"/>
              </a:srgbClr>
            </a:solidFill>
          </c:spPr>
          <c:cat>
            <c:strRef>
              <c:f>'Sheet0 (2)'!$A$3:$A$8</c:f>
              <c:strCache>
                <c:ptCount val="6"/>
                <c:pt idx="0">
                  <c:v>EU (27 countries)</c:v>
                </c:pt>
                <c:pt idx="1">
                  <c:v>Ireland</c:v>
                </c:pt>
                <c:pt idx="2">
                  <c:v>Greece</c:v>
                </c:pt>
                <c:pt idx="3">
                  <c:v>Spain</c:v>
                </c:pt>
                <c:pt idx="4">
                  <c:v>Cyprus</c:v>
                </c:pt>
                <c:pt idx="5">
                  <c:v>Portugal</c:v>
                </c:pt>
              </c:strCache>
            </c:strRef>
          </c:cat>
          <c:val>
            <c:numRef>
              <c:f>'Sheet0 (2)'!$D$3:$D$8</c:f>
              <c:numCache>
                <c:formatCode>General</c:formatCode>
                <c:ptCount val="6"/>
                <c:pt idx="0">
                  <c:v>1.03</c:v>
                </c:pt>
                <c:pt idx="1">
                  <c:v>0.99399999999999999</c:v>
                </c:pt>
                <c:pt idx="2">
                  <c:v>1.1639999999999981</c:v>
                </c:pt>
                <c:pt idx="3">
                  <c:v>0.85800000000000065</c:v>
                </c:pt>
                <c:pt idx="4">
                  <c:v>0</c:v>
                </c:pt>
                <c:pt idx="5">
                  <c:v>1.599</c:v>
                </c:pt>
              </c:numCache>
            </c:numRef>
          </c:val>
        </c:ser>
        <c:ser>
          <c:idx val="3"/>
          <c:order val="3"/>
          <c:tx>
            <c:strRef>
              <c:f>'Sheet0 (2)'!$E$2</c:f>
              <c:strCache>
                <c:ptCount val="1"/>
                <c:pt idx="0">
                  <c:v>1995</c:v>
                </c:pt>
              </c:strCache>
            </c:strRef>
          </c:tx>
          <c:spPr>
            <a:solidFill>
              <a:srgbClr val="FF3399"/>
            </a:solidFill>
          </c:spPr>
          <c:cat>
            <c:strRef>
              <c:f>'Sheet0 (2)'!$A$3:$A$8</c:f>
              <c:strCache>
                <c:ptCount val="6"/>
                <c:pt idx="0">
                  <c:v>EU (27 countries)</c:v>
                </c:pt>
                <c:pt idx="1">
                  <c:v>Ireland</c:v>
                </c:pt>
                <c:pt idx="2">
                  <c:v>Greece</c:v>
                </c:pt>
                <c:pt idx="3">
                  <c:v>Spain</c:v>
                </c:pt>
                <c:pt idx="4">
                  <c:v>Cyprus</c:v>
                </c:pt>
                <c:pt idx="5">
                  <c:v>Portugal</c:v>
                </c:pt>
              </c:strCache>
            </c:strRef>
          </c:cat>
          <c:val>
            <c:numRef>
              <c:f>'Sheet0 (2)'!$E$3:$E$8</c:f>
              <c:numCache>
                <c:formatCode>General</c:formatCode>
                <c:ptCount val="6"/>
                <c:pt idx="0">
                  <c:v>0.97600000000000031</c:v>
                </c:pt>
                <c:pt idx="1">
                  <c:v>0.64700000000000102</c:v>
                </c:pt>
                <c:pt idx="2">
                  <c:v>1.41</c:v>
                </c:pt>
                <c:pt idx="3">
                  <c:v>1.054</c:v>
                </c:pt>
                <c:pt idx="4">
                  <c:v>0</c:v>
                </c:pt>
                <c:pt idx="5">
                  <c:v>1.073</c:v>
                </c:pt>
              </c:numCache>
            </c:numRef>
          </c:val>
        </c:ser>
        <c:ser>
          <c:idx val="4"/>
          <c:order val="4"/>
          <c:tx>
            <c:strRef>
              <c:f>'Sheet0 (2)'!$F$2</c:f>
              <c:strCache>
                <c:ptCount val="1"/>
                <c:pt idx="0">
                  <c:v>1996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'Sheet0 (2)'!$A$3:$A$8</c:f>
              <c:strCache>
                <c:ptCount val="6"/>
                <c:pt idx="0">
                  <c:v>EU (27 countries)</c:v>
                </c:pt>
                <c:pt idx="1">
                  <c:v>Ireland</c:v>
                </c:pt>
                <c:pt idx="2">
                  <c:v>Greece</c:v>
                </c:pt>
                <c:pt idx="3">
                  <c:v>Spain</c:v>
                </c:pt>
                <c:pt idx="4">
                  <c:v>Cyprus</c:v>
                </c:pt>
                <c:pt idx="5">
                  <c:v>Portugal</c:v>
                </c:pt>
              </c:strCache>
            </c:strRef>
          </c:cat>
          <c:val>
            <c:numRef>
              <c:f>'Sheet0 (2)'!$F$3:$F$8</c:f>
              <c:numCache>
                <c:formatCode>General</c:formatCode>
                <c:ptCount val="6"/>
                <c:pt idx="0">
                  <c:v>0.93400000000000005</c:v>
                </c:pt>
                <c:pt idx="1">
                  <c:v>0.60900000000000065</c:v>
                </c:pt>
                <c:pt idx="2">
                  <c:v>1.218</c:v>
                </c:pt>
                <c:pt idx="3">
                  <c:v>0.88200000000000067</c:v>
                </c:pt>
                <c:pt idx="4">
                  <c:v>0</c:v>
                </c:pt>
                <c:pt idx="5">
                  <c:v>1.464</c:v>
                </c:pt>
              </c:numCache>
            </c:numRef>
          </c:val>
        </c:ser>
        <c:ser>
          <c:idx val="5"/>
          <c:order val="5"/>
          <c:tx>
            <c:strRef>
              <c:f>'Sheet0 (2)'!$G$2</c:f>
              <c:strCache>
                <c:ptCount val="1"/>
                <c:pt idx="0">
                  <c:v>1997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'Sheet0 (2)'!$A$3:$A$8</c:f>
              <c:strCache>
                <c:ptCount val="6"/>
                <c:pt idx="0">
                  <c:v>EU (27 countries)</c:v>
                </c:pt>
                <c:pt idx="1">
                  <c:v>Ireland</c:v>
                </c:pt>
                <c:pt idx="2">
                  <c:v>Greece</c:v>
                </c:pt>
                <c:pt idx="3">
                  <c:v>Spain</c:v>
                </c:pt>
                <c:pt idx="4">
                  <c:v>Cyprus</c:v>
                </c:pt>
                <c:pt idx="5">
                  <c:v>Portugal</c:v>
                </c:pt>
              </c:strCache>
            </c:strRef>
          </c:cat>
          <c:val>
            <c:numRef>
              <c:f>'Sheet0 (2)'!$G$3:$G$8</c:f>
              <c:numCache>
                <c:formatCode>General</c:formatCode>
                <c:ptCount val="6"/>
                <c:pt idx="0">
                  <c:v>1.1160000000000001</c:v>
                </c:pt>
                <c:pt idx="1">
                  <c:v>0.626000000000001</c:v>
                </c:pt>
                <c:pt idx="2">
                  <c:v>1.4219999999999964</c:v>
                </c:pt>
                <c:pt idx="3">
                  <c:v>0.84000000000000064</c:v>
                </c:pt>
                <c:pt idx="4">
                  <c:v>0</c:v>
                </c:pt>
                <c:pt idx="5">
                  <c:v>2.0159999999999987</c:v>
                </c:pt>
              </c:numCache>
            </c:numRef>
          </c:val>
        </c:ser>
        <c:ser>
          <c:idx val="6"/>
          <c:order val="6"/>
          <c:tx>
            <c:strRef>
              <c:f>'Sheet0 (2)'!$H$2</c:f>
              <c:strCache>
                <c:ptCount val="1"/>
                <c:pt idx="0">
                  <c:v>1998</c:v>
                </c:pt>
              </c:strCache>
            </c:strRef>
          </c:tx>
          <c:spPr>
            <a:solidFill>
              <a:srgbClr val="00B0F0"/>
            </a:solidFill>
          </c:spPr>
          <c:cat>
            <c:strRef>
              <c:f>'Sheet0 (2)'!$A$3:$A$8</c:f>
              <c:strCache>
                <c:ptCount val="6"/>
                <c:pt idx="0">
                  <c:v>EU (27 countries)</c:v>
                </c:pt>
                <c:pt idx="1">
                  <c:v>Ireland</c:v>
                </c:pt>
                <c:pt idx="2">
                  <c:v>Greece</c:v>
                </c:pt>
                <c:pt idx="3">
                  <c:v>Spain</c:v>
                </c:pt>
                <c:pt idx="4">
                  <c:v>Cyprus</c:v>
                </c:pt>
                <c:pt idx="5">
                  <c:v>Portugal</c:v>
                </c:pt>
              </c:strCache>
            </c:strRef>
          </c:cat>
          <c:val>
            <c:numRef>
              <c:f>'Sheet0 (2)'!$H$3:$H$8</c:f>
              <c:numCache>
                <c:formatCode>General</c:formatCode>
                <c:ptCount val="6"/>
                <c:pt idx="0">
                  <c:v>0.755000000000001</c:v>
                </c:pt>
                <c:pt idx="1">
                  <c:v>1.115</c:v>
                </c:pt>
                <c:pt idx="2">
                  <c:v>0.78500000000000003</c:v>
                </c:pt>
                <c:pt idx="3">
                  <c:v>0.82500000000000062</c:v>
                </c:pt>
                <c:pt idx="4">
                  <c:v>0</c:v>
                </c:pt>
                <c:pt idx="5">
                  <c:v>2.4849999999999999</c:v>
                </c:pt>
              </c:numCache>
            </c:numRef>
          </c:val>
        </c:ser>
        <c:ser>
          <c:idx val="7"/>
          <c:order val="7"/>
          <c:tx>
            <c:strRef>
              <c:f>'Sheet0 (2)'!$I$2</c:f>
              <c:strCache>
                <c:ptCount val="1"/>
                <c:pt idx="0">
                  <c:v>1999</c:v>
                </c:pt>
              </c:strCache>
            </c:strRef>
          </c:tx>
          <c:spPr>
            <a:solidFill>
              <a:srgbClr val="F79646">
                <a:lumMod val="75000"/>
              </a:srgbClr>
            </a:solidFill>
          </c:spPr>
          <c:cat>
            <c:strRef>
              <c:f>'Sheet0 (2)'!$A$3:$A$8</c:f>
              <c:strCache>
                <c:ptCount val="6"/>
                <c:pt idx="0">
                  <c:v>EU (27 countries)</c:v>
                </c:pt>
                <c:pt idx="1">
                  <c:v>Ireland</c:v>
                </c:pt>
                <c:pt idx="2">
                  <c:v>Greece</c:v>
                </c:pt>
                <c:pt idx="3">
                  <c:v>Spain</c:v>
                </c:pt>
                <c:pt idx="4">
                  <c:v>Cyprus</c:v>
                </c:pt>
                <c:pt idx="5">
                  <c:v>Portugal</c:v>
                </c:pt>
              </c:strCache>
            </c:strRef>
          </c:cat>
          <c:val>
            <c:numRef>
              <c:f>'Sheet0 (2)'!$I$3:$I$8</c:f>
              <c:numCache>
                <c:formatCode>General</c:formatCode>
                <c:ptCount val="6"/>
                <c:pt idx="0">
                  <c:v>0.60800000000000065</c:v>
                </c:pt>
                <c:pt idx="1">
                  <c:v>1.2589999999999979</c:v>
                </c:pt>
                <c:pt idx="2">
                  <c:v>0.63200000000000101</c:v>
                </c:pt>
                <c:pt idx="3">
                  <c:v>0.70200000000000062</c:v>
                </c:pt>
                <c:pt idx="4">
                  <c:v>0</c:v>
                </c:pt>
                <c:pt idx="5">
                  <c:v>2.4169999999999967</c:v>
                </c:pt>
              </c:numCache>
            </c:numRef>
          </c:val>
        </c:ser>
        <c:ser>
          <c:idx val="8"/>
          <c:order val="8"/>
          <c:tx>
            <c:strRef>
              <c:f>'Sheet0 (2)'!$J$2</c:f>
              <c:strCache>
                <c:ptCount val="1"/>
                <c:pt idx="0">
                  <c:v>2000</c:v>
                </c:pt>
              </c:strCache>
            </c:strRef>
          </c:tx>
          <c:spPr>
            <a:solidFill>
              <a:srgbClr val="1F497D">
                <a:lumMod val="60000"/>
                <a:lumOff val="40000"/>
              </a:srgbClr>
            </a:solidFill>
          </c:spPr>
          <c:cat>
            <c:strRef>
              <c:f>'Sheet0 (2)'!$A$3:$A$8</c:f>
              <c:strCache>
                <c:ptCount val="6"/>
                <c:pt idx="0">
                  <c:v>EU (27 countries)</c:v>
                </c:pt>
                <c:pt idx="1">
                  <c:v>Ireland</c:v>
                </c:pt>
                <c:pt idx="2">
                  <c:v>Greece</c:v>
                </c:pt>
                <c:pt idx="3">
                  <c:v>Spain</c:v>
                </c:pt>
                <c:pt idx="4">
                  <c:v>Cyprus</c:v>
                </c:pt>
                <c:pt idx="5">
                  <c:v>Portugal</c:v>
                </c:pt>
              </c:strCache>
            </c:strRef>
          </c:cat>
          <c:val>
            <c:numRef>
              <c:f>'Sheet0 (2)'!$J$3:$J$8</c:f>
              <c:numCache>
                <c:formatCode>General</c:formatCode>
                <c:ptCount val="6"/>
                <c:pt idx="0">
                  <c:v>0.66900000000000115</c:v>
                </c:pt>
                <c:pt idx="1">
                  <c:v>0.92800000000000005</c:v>
                </c:pt>
                <c:pt idx="2">
                  <c:v>0.72700000000000065</c:v>
                </c:pt>
                <c:pt idx="3">
                  <c:v>1.085</c:v>
                </c:pt>
                <c:pt idx="4">
                  <c:v>2.6709999999999998</c:v>
                </c:pt>
                <c:pt idx="5">
                  <c:v>1.5920000000000001</c:v>
                </c:pt>
              </c:numCache>
            </c:numRef>
          </c:val>
        </c:ser>
        <c:ser>
          <c:idx val="9"/>
          <c:order val="9"/>
          <c:tx>
            <c:strRef>
              <c:f>'Sheet0 (2)'!$K$2</c:f>
              <c:strCache>
                <c:ptCount val="1"/>
                <c:pt idx="0">
                  <c:v>2001</c:v>
                </c:pt>
              </c:strCache>
            </c:strRef>
          </c:tx>
          <c:spPr>
            <a:solidFill>
              <a:srgbClr val="9BBB59">
                <a:lumMod val="50000"/>
              </a:srgbClr>
            </a:solidFill>
          </c:spPr>
          <c:cat>
            <c:strRef>
              <c:f>'Sheet0 (2)'!$A$3:$A$8</c:f>
              <c:strCache>
                <c:ptCount val="6"/>
                <c:pt idx="0">
                  <c:v>EU (27 countries)</c:v>
                </c:pt>
                <c:pt idx="1">
                  <c:v>Ireland</c:v>
                </c:pt>
                <c:pt idx="2">
                  <c:v>Greece</c:v>
                </c:pt>
                <c:pt idx="3">
                  <c:v>Spain</c:v>
                </c:pt>
                <c:pt idx="4">
                  <c:v>Cyprus</c:v>
                </c:pt>
                <c:pt idx="5">
                  <c:v>Portugal</c:v>
                </c:pt>
              </c:strCache>
            </c:strRef>
          </c:cat>
          <c:val>
            <c:numRef>
              <c:f>'Sheet0 (2)'!$K$3:$K$8</c:f>
              <c:numCache>
                <c:formatCode>General</c:formatCode>
                <c:ptCount val="6"/>
                <c:pt idx="0">
                  <c:v>0.70800000000000063</c:v>
                </c:pt>
                <c:pt idx="1">
                  <c:v>0.95400000000000063</c:v>
                </c:pt>
                <c:pt idx="2">
                  <c:v>0.66400000000000114</c:v>
                </c:pt>
                <c:pt idx="3">
                  <c:v>1.2249999999999981</c:v>
                </c:pt>
                <c:pt idx="4">
                  <c:v>3.06</c:v>
                </c:pt>
                <c:pt idx="5">
                  <c:v>2.4179999999999997</c:v>
                </c:pt>
              </c:numCache>
            </c:numRef>
          </c:val>
        </c:ser>
        <c:ser>
          <c:idx val="10"/>
          <c:order val="10"/>
          <c:tx>
            <c:strRef>
              <c:f>'Sheet0 (2)'!$L$2</c:f>
              <c:strCache>
                <c:ptCount val="1"/>
                <c:pt idx="0">
                  <c:v>2002</c:v>
                </c:pt>
              </c:strCache>
            </c:strRef>
          </c:tx>
          <c:spPr>
            <a:solidFill>
              <a:srgbClr val="1F497D">
                <a:lumMod val="75000"/>
              </a:srgbClr>
            </a:solidFill>
          </c:spPr>
          <c:cat>
            <c:strRef>
              <c:f>'Sheet0 (2)'!$A$3:$A$8</c:f>
              <c:strCache>
                <c:ptCount val="6"/>
                <c:pt idx="0">
                  <c:v>EU (27 countries)</c:v>
                </c:pt>
                <c:pt idx="1">
                  <c:v>Ireland</c:v>
                </c:pt>
                <c:pt idx="2">
                  <c:v>Greece</c:v>
                </c:pt>
                <c:pt idx="3">
                  <c:v>Spain</c:v>
                </c:pt>
                <c:pt idx="4">
                  <c:v>Cyprus</c:v>
                </c:pt>
                <c:pt idx="5">
                  <c:v>Portugal</c:v>
                </c:pt>
              </c:strCache>
            </c:strRef>
          </c:cat>
          <c:val>
            <c:numRef>
              <c:f>'Sheet0 (2)'!$L$3:$L$8</c:f>
              <c:numCache>
                <c:formatCode>General</c:formatCode>
                <c:ptCount val="6"/>
                <c:pt idx="0">
                  <c:v>0.79100000000000004</c:v>
                </c:pt>
                <c:pt idx="1">
                  <c:v>1.4249999999999976</c:v>
                </c:pt>
                <c:pt idx="2">
                  <c:v>0.24700000000000022</c:v>
                </c:pt>
                <c:pt idx="3">
                  <c:v>0.76600000000000101</c:v>
                </c:pt>
                <c:pt idx="4">
                  <c:v>3.3139999999999987</c:v>
                </c:pt>
                <c:pt idx="5">
                  <c:v>2.0749999999999997</c:v>
                </c:pt>
              </c:numCache>
            </c:numRef>
          </c:val>
        </c:ser>
        <c:ser>
          <c:idx val="11"/>
          <c:order val="11"/>
          <c:tx>
            <c:strRef>
              <c:f>'Sheet0 (2)'!$M$2</c:f>
              <c:strCache>
                <c:ptCount val="1"/>
                <c:pt idx="0">
                  <c:v>2003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'Sheet0 (2)'!$A$3:$A$8</c:f>
              <c:strCache>
                <c:ptCount val="6"/>
                <c:pt idx="0">
                  <c:v>EU (27 countries)</c:v>
                </c:pt>
                <c:pt idx="1">
                  <c:v>Ireland</c:v>
                </c:pt>
                <c:pt idx="2">
                  <c:v>Greece</c:v>
                </c:pt>
                <c:pt idx="3">
                  <c:v>Spain</c:v>
                </c:pt>
                <c:pt idx="4">
                  <c:v>Cyprus</c:v>
                </c:pt>
                <c:pt idx="5">
                  <c:v>Portugal</c:v>
                </c:pt>
              </c:strCache>
            </c:strRef>
          </c:cat>
          <c:val>
            <c:numRef>
              <c:f>'Sheet0 (2)'!$M$3:$M$8</c:f>
              <c:numCache>
                <c:formatCode>General</c:formatCode>
                <c:ptCount val="6"/>
                <c:pt idx="0">
                  <c:v>0.69000000000000095</c:v>
                </c:pt>
                <c:pt idx="1">
                  <c:v>0.43600000000000044</c:v>
                </c:pt>
                <c:pt idx="2">
                  <c:v>0.43800000000000044</c:v>
                </c:pt>
                <c:pt idx="3">
                  <c:v>0.68600000000000083</c:v>
                </c:pt>
                <c:pt idx="4">
                  <c:v>2.327</c:v>
                </c:pt>
                <c:pt idx="5">
                  <c:v>2.1959999999999997</c:v>
                </c:pt>
              </c:numCache>
            </c:numRef>
          </c:val>
        </c:ser>
        <c:ser>
          <c:idx val="12"/>
          <c:order val="12"/>
          <c:tx>
            <c:strRef>
              <c:f>'Sheet0 (2)'!$N$2</c:f>
              <c:strCache>
                <c:ptCount val="1"/>
                <c:pt idx="0">
                  <c:v>2004</c:v>
                </c:pt>
              </c:strCache>
            </c:strRef>
          </c:tx>
          <c:spPr>
            <a:solidFill>
              <a:srgbClr val="9BBB59">
                <a:lumMod val="75000"/>
              </a:srgbClr>
            </a:solidFill>
          </c:spPr>
          <c:cat>
            <c:strRef>
              <c:f>'Sheet0 (2)'!$A$3:$A$8</c:f>
              <c:strCache>
                <c:ptCount val="6"/>
                <c:pt idx="0">
                  <c:v>EU (27 countries)</c:v>
                </c:pt>
                <c:pt idx="1">
                  <c:v>Ireland</c:v>
                </c:pt>
                <c:pt idx="2">
                  <c:v>Greece</c:v>
                </c:pt>
                <c:pt idx="3">
                  <c:v>Spain</c:v>
                </c:pt>
                <c:pt idx="4">
                  <c:v>Cyprus</c:v>
                </c:pt>
                <c:pt idx="5">
                  <c:v>Portugal</c:v>
                </c:pt>
              </c:strCache>
            </c:strRef>
          </c:cat>
          <c:val>
            <c:numRef>
              <c:f>'Sheet0 (2)'!$N$3:$N$8</c:f>
              <c:numCache>
                <c:formatCode>General</c:formatCode>
                <c:ptCount val="6"/>
                <c:pt idx="0">
                  <c:v>0.61300000000000088</c:v>
                </c:pt>
                <c:pt idx="1">
                  <c:v>0.3790000000000005</c:v>
                </c:pt>
                <c:pt idx="2">
                  <c:v>0.35800000000000032</c:v>
                </c:pt>
                <c:pt idx="3">
                  <c:v>0.59200000000000053</c:v>
                </c:pt>
                <c:pt idx="4">
                  <c:v>1.6559999999999981</c:v>
                </c:pt>
                <c:pt idx="5">
                  <c:v>1.4259999999999964</c:v>
                </c:pt>
              </c:numCache>
            </c:numRef>
          </c:val>
        </c:ser>
        <c:ser>
          <c:idx val="13"/>
          <c:order val="13"/>
          <c:tx>
            <c:strRef>
              <c:f>'Sheet0 (2)'!$O$2</c:f>
              <c:strCache>
                <c:ptCount val="1"/>
                <c:pt idx="0">
                  <c:v>2005</c:v>
                </c:pt>
              </c:strCache>
            </c:strRef>
          </c:tx>
          <c:spPr>
            <a:solidFill>
              <a:srgbClr val="8064A2">
                <a:lumMod val="75000"/>
              </a:srgbClr>
            </a:solidFill>
          </c:spPr>
          <c:cat>
            <c:strRef>
              <c:f>'Sheet0 (2)'!$A$3:$A$8</c:f>
              <c:strCache>
                <c:ptCount val="6"/>
                <c:pt idx="0">
                  <c:v>EU (27 countries)</c:v>
                </c:pt>
                <c:pt idx="1">
                  <c:v>Ireland</c:v>
                </c:pt>
                <c:pt idx="2">
                  <c:v>Greece</c:v>
                </c:pt>
                <c:pt idx="3">
                  <c:v>Spain</c:v>
                </c:pt>
                <c:pt idx="4">
                  <c:v>Cyprus</c:v>
                </c:pt>
                <c:pt idx="5">
                  <c:v>Portugal</c:v>
                </c:pt>
              </c:strCache>
            </c:strRef>
          </c:cat>
          <c:val>
            <c:numRef>
              <c:f>'Sheet0 (2)'!$O$3:$O$8</c:f>
              <c:numCache>
                <c:formatCode>General</c:formatCode>
                <c:ptCount val="6"/>
                <c:pt idx="0">
                  <c:v>0.56299999999999994</c:v>
                </c:pt>
                <c:pt idx="1">
                  <c:v>0.48900000000000032</c:v>
                </c:pt>
                <c:pt idx="2">
                  <c:v>0.38400000000000051</c:v>
                </c:pt>
                <c:pt idx="3">
                  <c:v>0.59600000000000053</c:v>
                </c:pt>
                <c:pt idx="4">
                  <c:v>1.4339999999999964</c:v>
                </c:pt>
                <c:pt idx="5">
                  <c:v>0.89700000000000069</c:v>
                </c:pt>
              </c:numCache>
            </c:numRef>
          </c:val>
        </c:ser>
        <c:ser>
          <c:idx val="14"/>
          <c:order val="14"/>
          <c:tx>
            <c:strRef>
              <c:f>'Sheet0 (2)'!$P$2</c:f>
              <c:strCache>
                <c:ptCount val="1"/>
                <c:pt idx="0">
                  <c:v>2006</c:v>
                </c:pt>
              </c:strCache>
            </c:strRef>
          </c:tx>
          <c:spPr>
            <a:solidFill>
              <a:srgbClr val="F79646"/>
            </a:solidFill>
          </c:spPr>
          <c:cat>
            <c:strRef>
              <c:f>'Sheet0 (2)'!$A$3:$A$8</c:f>
              <c:strCache>
                <c:ptCount val="6"/>
                <c:pt idx="0">
                  <c:v>EU (27 countries)</c:v>
                </c:pt>
                <c:pt idx="1">
                  <c:v>Ireland</c:v>
                </c:pt>
                <c:pt idx="2">
                  <c:v>Greece</c:v>
                </c:pt>
                <c:pt idx="3">
                  <c:v>Spain</c:v>
                </c:pt>
                <c:pt idx="4">
                  <c:v>Cyprus</c:v>
                </c:pt>
                <c:pt idx="5">
                  <c:v>Portugal</c:v>
                </c:pt>
              </c:strCache>
            </c:strRef>
          </c:cat>
          <c:val>
            <c:numRef>
              <c:f>'Sheet0 (2)'!$P$3:$P$8</c:f>
              <c:numCache>
                <c:formatCode>General</c:formatCode>
                <c:ptCount val="6"/>
                <c:pt idx="0">
                  <c:v>0.74900000000000089</c:v>
                </c:pt>
                <c:pt idx="1">
                  <c:v>0.55000000000000004</c:v>
                </c:pt>
                <c:pt idx="2">
                  <c:v>0.42300000000000032</c:v>
                </c:pt>
                <c:pt idx="3">
                  <c:v>0.48900000000000032</c:v>
                </c:pt>
                <c:pt idx="4">
                  <c:v>0.58500000000000052</c:v>
                </c:pt>
                <c:pt idx="5">
                  <c:v>0.89000000000000068</c:v>
                </c:pt>
              </c:numCache>
            </c:numRef>
          </c:val>
        </c:ser>
        <c:ser>
          <c:idx val="15"/>
          <c:order val="15"/>
          <c:tx>
            <c:strRef>
              <c:f>'Sheet0 (2)'!$Q$2</c:f>
              <c:strCache>
                <c:ptCount val="1"/>
                <c:pt idx="0">
                  <c:v>2007</c:v>
                </c:pt>
              </c:strCache>
            </c:strRef>
          </c:tx>
          <c:spPr>
            <a:solidFill>
              <a:srgbClr val="4BACC6">
                <a:lumMod val="75000"/>
              </a:srgbClr>
            </a:solidFill>
          </c:spPr>
          <c:cat>
            <c:strRef>
              <c:f>'Sheet0 (2)'!$A$3:$A$8</c:f>
              <c:strCache>
                <c:ptCount val="6"/>
                <c:pt idx="0">
                  <c:v>EU (27 countries)</c:v>
                </c:pt>
                <c:pt idx="1">
                  <c:v>Ireland</c:v>
                </c:pt>
                <c:pt idx="2">
                  <c:v>Greece</c:v>
                </c:pt>
                <c:pt idx="3">
                  <c:v>Spain</c:v>
                </c:pt>
                <c:pt idx="4">
                  <c:v>Cyprus</c:v>
                </c:pt>
                <c:pt idx="5">
                  <c:v>Portugal</c:v>
                </c:pt>
              </c:strCache>
            </c:strRef>
          </c:cat>
          <c:val>
            <c:numRef>
              <c:f>'Sheet0 (2)'!$Q$3:$Q$8</c:f>
              <c:numCache>
                <c:formatCode>General</c:formatCode>
                <c:ptCount val="6"/>
                <c:pt idx="0">
                  <c:v>0.52100000000000002</c:v>
                </c:pt>
                <c:pt idx="1">
                  <c:v>0.66600000000000115</c:v>
                </c:pt>
                <c:pt idx="2">
                  <c:v>0.502</c:v>
                </c:pt>
                <c:pt idx="3">
                  <c:v>0.46400000000000002</c:v>
                </c:pt>
                <c:pt idx="4">
                  <c:v>0.72100000000000064</c:v>
                </c:pt>
                <c:pt idx="5">
                  <c:v>1.2729999999999981</c:v>
                </c:pt>
              </c:numCache>
            </c:numRef>
          </c:val>
        </c:ser>
        <c:ser>
          <c:idx val="16"/>
          <c:order val="16"/>
          <c:tx>
            <c:strRef>
              <c:f>'Sheet0 (2)'!$R$2</c:f>
              <c:strCache>
                <c:ptCount val="1"/>
                <c:pt idx="0">
                  <c:v>2008</c:v>
                </c:pt>
              </c:strCache>
            </c:strRef>
          </c:tx>
          <c:spPr>
            <a:solidFill>
              <a:srgbClr val="EEECE1">
                <a:lumMod val="25000"/>
              </a:srgbClr>
            </a:solidFill>
          </c:spPr>
          <c:cat>
            <c:strRef>
              <c:f>'Sheet0 (2)'!$A$3:$A$8</c:f>
              <c:strCache>
                <c:ptCount val="6"/>
                <c:pt idx="0">
                  <c:v>EU (27 countries)</c:v>
                </c:pt>
                <c:pt idx="1">
                  <c:v>Ireland</c:v>
                </c:pt>
                <c:pt idx="2">
                  <c:v>Greece</c:v>
                </c:pt>
                <c:pt idx="3">
                  <c:v>Spain</c:v>
                </c:pt>
                <c:pt idx="4">
                  <c:v>Cyprus</c:v>
                </c:pt>
                <c:pt idx="5">
                  <c:v>Portugal</c:v>
                </c:pt>
              </c:strCache>
            </c:strRef>
          </c:cat>
          <c:val>
            <c:numRef>
              <c:f>'Sheet0 (2)'!$R$3:$R$8</c:f>
              <c:numCache>
                <c:formatCode>General</c:formatCode>
                <c:ptCount val="6"/>
                <c:pt idx="0">
                  <c:v>0.57900000000000063</c:v>
                </c:pt>
                <c:pt idx="1">
                  <c:v>1.1980000000000017</c:v>
                </c:pt>
                <c:pt idx="2">
                  <c:v>0.90500000000000003</c:v>
                </c:pt>
                <c:pt idx="3">
                  <c:v>0.51</c:v>
                </c:pt>
                <c:pt idx="4">
                  <c:v>0.64900000000000102</c:v>
                </c:pt>
                <c:pt idx="5">
                  <c:v>0.92400000000000004</c:v>
                </c:pt>
              </c:numCache>
            </c:numRef>
          </c:val>
        </c:ser>
        <c:ser>
          <c:idx val="17"/>
          <c:order val="17"/>
          <c:tx>
            <c:strRef>
              <c:f>'Sheet0 (2)'!$S$2</c:f>
              <c:strCache>
                <c:ptCount val="1"/>
                <c:pt idx="0">
                  <c:v>2009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'Sheet0 (2)'!$A$3:$A$8</c:f>
              <c:strCache>
                <c:ptCount val="6"/>
                <c:pt idx="0">
                  <c:v>EU (27 countries)</c:v>
                </c:pt>
                <c:pt idx="1">
                  <c:v>Ireland</c:v>
                </c:pt>
                <c:pt idx="2">
                  <c:v>Greece</c:v>
                </c:pt>
                <c:pt idx="3">
                  <c:v>Spain</c:v>
                </c:pt>
                <c:pt idx="4">
                  <c:v>Cyprus</c:v>
                </c:pt>
                <c:pt idx="5">
                  <c:v>Portugal</c:v>
                </c:pt>
              </c:strCache>
            </c:strRef>
          </c:cat>
          <c:val>
            <c:numRef>
              <c:f>'Sheet0 (2)'!$S$3:$S$8</c:f>
              <c:numCache>
                <c:formatCode>General</c:formatCode>
                <c:ptCount val="6"/>
                <c:pt idx="0">
                  <c:v>0.628000000000001</c:v>
                </c:pt>
                <c:pt idx="1">
                  <c:v>0.95700000000000063</c:v>
                </c:pt>
                <c:pt idx="2">
                  <c:v>1.109</c:v>
                </c:pt>
                <c:pt idx="3">
                  <c:v>0.51600000000000001</c:v>
                </c:pt>
                <c:pt idx="4">
                  <c:v>1.0269999999999981</c:v>
                </c:pt>
                <c:pt idx="5">
                  <c:v>0.97500000000000031</c:v>
                </c:pt>
              </c:numCache>
            </c:numRef>
          </c:val>
        </c:ser>
        <c:ser>
          <c:idx val="18"/>
          <c:order val="18"/>
          <c:tx>
            <c:strRef>
              <c:f>'Sheet0 (2)'!$T$2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'Sheet0 (2)'!$A$3:$A$8</c:f>
              <c:strCache>
                <c:ptCount val="6"/>
                <c:pt idx="0">
                  <c:v>EU (27 countries)</c:v>
                </c:pt>
                <c:pt idx="1">
                  <c:v>Ireland</c:v>
                </c:pt>
                <c:pt idx="2">
                  <c:v>Greece</c:v>
                </c:pt>
                <c:pt idx="3">
                  <c:v>Spain</c:v>
                </c:pt>
                <c:pt idx="4">
                  <c:v>Cyprus</c:v>
                </c:pt>
                <c:pt idx="5">
                  <c:v>Portugal</c:v>
                </c:pt>
              </c:strCache>
            </c:strRef>
          </c:cat>
          <c:val>
            <c:numRef>
              <c:f>'Sheet0 (2)'!$T$3:$T$8</c:f>
              <c:numCache>
                <c:formatCode>General</c:formatCode>
                <c:ptCount val="6"/>
                <c:pt idx="0">
                  <c:v>0.56799999999999995</c:v>
                </c:pt>
                <c:pt idx="1">
                  <c:v>1.0589999999999982</c:v>
                </c:pt>
                <c:pt idx="2">
                  <c:v>0.87300000000000089</c:v>
                </c:pt>
                <c:pt idx="3">
                  <c:v>0.45900000000000002</c:v>
                </c:pt>
                <c:pt idx="4">
                  <c:v>0.68400000000000083</c:v>
                </c:pt>
                <c:pt idx="5">
                  <c:v>0.95000000000000062</c:v>
                </c:pt>
              </c:numCache>
            </c:numRef>
          </c:val>
        </c:ser>
        <c:ser>
          <c:idx val="19"/>
          <c:order val="19"/>
          <c:tx>
            <c:strRef>
              <c:f>'Sheet0 (2)'!$U$2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rgbClr val="C0504D"/>
            </a:solidFill>
          </c:spPr>
          <c:cat>
            <c:strRef>
              <c:f>'Sheet0 (2)'!$A$3:$A$8</c:f>
              <c:strCache>
                <c:ptCount val="6"/>
                <c:pt idx="0">
                  <c:v>EU (27 countries)</c:v>
                </c:pt>
                <c:pt idx="1">
                  <c:v>Ireland</c:v>
                </c:pt>
                <c:pt idx="2">
                  <c:v>Greece</c:v>
                </c:pt>
                <c:pt idx="3">
                  <c:v>Spain</c:v>
                </c:pt>
                <c:pt idx="4">
                  <c:v>Cyprus</c:v>
                </c:pt>
                <c:pt idx="5">
                  <c:v>Portugal</c:v>
                </c:pt>
              </c:strCache>
            </c:strRef>
          </c:cat>
          <c:val>
            <c:numRef>
              <c:f>'Sheet0 (2)'!$U$3:$U$8</c:f>
              <c:numCache>
                <c:formatCode>General</c:formatCode>
                <c:ptCount val="6"/>
                <c:pt idx="0">
                  <c:v>0.50800000000000001</c:v>
                </c:pt>
                <c:pt idx="1">
                  <c:v>0.64700000000000102</c:v>
                </c:pt>
                <c:pt idx="2">
                  <c:v>1.24</c:v>
                </c:pt>
                <c:pt idx="3">
                  <c:v>0.42300000000000032</c:v>
                </c:pt>
                <c:pt idx="4">
                  <c:v>0.78300000000000003</c:v>
                </c:pt>
                <c:pt idx="5">
                  <c:v>0.96900000000000064</c:v>
                </c:pt>
              </c:numCache>
            </c:numRef>
          </c:val>
        </c:ser>
        <c:ser>
          <c:idx val="20"/>
          <c:order val="20"/>
          <c:tx>
            <c:strRef>
              <c:f>'Sheet0 (2)'!$V$2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1CF89F"/>
            </a:solidFill>
          </c:spPr>
          <c:cat>
            <c:strRef>
              <c:f>'Sheet0 (2)'!$A$3:$A$8</c:f>
              <c:strCache>
                <c:ptCount val="6"/>
                <c:pt idx="0">
                  <c:v>EU (27 countries)</c:v>
                </c:pt>
                <c:pt idx="1">
                  <c:v>Ireland</c:v>
                </c:pt>
                <c:pt idx="2">
                  <c:v>Greece</c:v>
                </c:pt>
                <c:pt idx="3">
                  <c:v>Spain</c:v>
                </c:pt>
                <c:pt idx="4">
                  <c:v>Cyprus</c:v>
                </c:pt>
                <c:pt idx="5">
                  <c:v>Portugal</c:v>
                </c:pt>
              </c:strCache>
            </c:strRef>
          </c:cat>
          <c:val>
            <c:numRef>
              <c:f>'Sheet0 (2)'!$V$3:$V$8</c:f>
              <c:numCache>
                <c:formatCode>General</c:formatCode>
                <c:ptCount val="6"/>
                <c:pt idx="0">
                  <c:v>0.52100000000000002</c:v>
                </c:pt>
                <c:pt idx="1">
                  <c:v>0.53400000000000003</c:v>
                </c:pt>
                <c:pt idx="2">
                  <c:v>0.98899999999999999</c:v>
                </c:pt>
                <c:pt idx="3">
                  <c:v>0.37600000000000044</c:v>
                </c:pt>
                <c:pt idx="4">
                  <c:v>0.66100000000000114</c:v>
                </c:pt>
                <c:pt idx="5">
                  <c:v>0.55700000000000005</c:v>
                </c:pt>
              </c:numCache>
            </c:numRef>
          </c:val>
        </c:ser>
        <c:axId val="84282368"/>
        <c:axId val="84288256"/>
      </c:barChart>
      <c:catAx>
        <c:axId val="84282368"/>
        <c:scaling>
          <c:orientation val="minMax"/>
        </c:scaling>
        <c:axPos val="b"/>
        <c:numFmt formatCode="General" sourceLinked="1"/>
        <c:tickLblPos val="nextTo"/>
        <c:crossAx val="84288256"/>
        <c:crosses val="autoZero"/>
        <c:auto val="1"/>
        <c:lblAlgn val="ctr"/>
        <c:lblOffset val="100"/>
      </c:catAx>
      <c:valAx>
        <c:axId val="84288256"/>
        <c:scaling>
          <c:orientation val="minMax"/>
        </c:scaling>
        <c:axPos val="l"/>
        <c:majorGridlines/>
        <c:numFmt formatCode="General" sourceLinked="1"/>
        <c:tickLblPos val="nextTo"/>
        <c:crossAx val="84282368"/>
        <c:crosses val="autoZero"/>
        <c:crossBetween val="between"/>
      </c:valAx>
    </c:plotArea>
    <c:legend>
      <c:legendPos val="b"/>
      <c:layout/>
    </c:legend>
    <c:plotVisOnly val="1"/>
    <c:dispBlanksAs val="gap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ΚΑΤΑΝΟΜΗ ΔΑΠΑΝΩΝ</a:t>
            </a:r>
            <a:endParaRPr lang="el-GR" dirty="0"/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Φύλλο16!$B$3</c:f>
              <c:strCache>
                <c:ptCount val="1"/>
                <c:pt idx="0">
                  <c:v>ΕΞΩΣΤΡΕΦΕΙΑ (Β ΚΥΚΛΟΣ)</c:v>
                </c:pt>
              </c:strCache>
            </c:strRef>
          </c:tx>
          <c:cat>
            <c:strRef>
              <c:f>Φύλλο16!$C$2:$D$2</c:f>
              <c:strCache>
                <c:ptCount val="2"/>
                <c:pt idx="0">
                  <c:v>ΠΑΓΙΟΣ ΕΞΟΠΛΙΣΜΟΣ</c:v>
                </c:pt>
                <c:pt idx="1">
                  <c:v>ΑΥΛΕΣ ΔΑΠΑΝΕΣ</c:v>
                </c:pt>
              </c:strCache>
            </c:strRef>
          </c:cat>
          <c:val>
            <c:numRef>
              <c:f>Φύλλο16!$C$3:$D$3</c:f>
              <c:numCache>
                <c:formatCode>#,##0.00\ "€"</c:formatCode>
                <c:ptCount val="2"/>
                <c:pt idx="0">
                  <c:v>15000000</c:v>
                </c:pt>
                <c:pt idx="1">
                  <c:v>23000000</c:v>
                </c:pt>
              </c:numCache>
            </c:numRef>
          </c:val>
        </c:ser>
        <c:shape val="cylinder"/>
        <c:axId val="165917056"/>
        <c:axId val="165918592"/>
        <c:axId val="0"/>
      </c:bar3DChart>
      <c:catAx>
        <c:axId val="165917056"/>
        <c:scaling>
          <c:orientation val="minMax"/>
        </c:scaling>
        <c:axPos val="b"/>
        <c:tickLblPos val="nextTo"/>
        <c:crossAx val="165918592"/>
        <c:crosses val="autoZero"/>
        <c:auto val="1"/>
        <c:lblAlgn val="ctr"/>
        <c:lblOffset val="100"/>
      </c:catAx>
      <c:valAx>
        <c:axId val="165918592"/>
        <c:scaling>
          <c:orientation val="minMax"/>
        </c:scaling>
        <c:axPos val="l"/>
        <c:majorGridlines/>
        <c:numFmt formatCode="#,##0.00\ &quot;€&quot;" sourceLinked="1"/>
        <c:tickLblPos val="nextTo"/>
        <c:crossAx val="165917056"/>
        <c:crosses val="autoZero"/>
        <c:crossBetween val="between"/>
      </c:valAx>
    </c:plotArea>
    <c:plotVisOnly val="1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ΑΥΞΟΜΕΙΩΣΗ ΔΕΣΜΕΥΜΕΝΩΝ ΠΟΡΩΝ</a:t>
            </a:r>
            <a:endParaRPr lang="el-GR" dirty="0"/>
          </a:p>
        </c:rich>
      </c:tx>
      <c:layout>
        <c:manualLayout>
          <c:xMode val="edge"/>
          <c:yMode val="edge"/>
          <c:x val="0.29772922134733182"/>
          <c:y val="2.777777777777784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Φύλλο4!$C$3</c:f>
              <c:strCache>
                <c:ptCount val="1"/>
                <c:pt idx="0">
                  <c:v>ΕΠΙΠΛΕΟΝ ΠΟΡΟΙ</c:v>
                </c:pt>
              </c:strCache>
            </c:strRef>
          </c:tx>
          <c:cat>
            <c:strRef>
              <c:f>Φύλλο4!$D$2:$E$2</c:f>
              <c:strCache>
                <c:ptCount val="2"/>
                <c:pt idx="0">
                  <c:v>ΑΡΧΙΚΗ Δ/Δ</c:v>
                </c:pt>
                <c:pt idx="1">
                  <c:v>ΤΕΛΙΚΗ Δ/Δ</c:v>
                </c:pt>
              </c:strCache>
            </c:strRef>
          </c:cat>
          <c:val>
            <c:numRef>
              <c:f>Φύλλο4!$D$3:$E$3</c:f>
              <c:numCache>
                <c:formatCode>#,##0.00\ _€</c:formatCode>
                <c:ptCount val="2"/>
                <c:pt idx="0">
                  <c:v>30000000</c:v>
                </c:pt>
                <c:pt idx="1">
                  <c:v>38244442</c:v>
                </c:pt>
              </c:numCache>
            </c:numRef>
          </c:val>
        </c:ser>
        <c:shape val="box"/>
        <c:axId val="166008320"/>
        <c:axId val="166009856"/>
        <c:axId val="0"/>
      </c:bar3DChart>
      <c:catAx>
        <c:axId val="166008320"/>
        <c:scaling>
          <c:orientation val="minMax"/>
        </c:scaling>
        <c:axPos val="b"/>
        <c:tickLblPos val="nextTo"/>
        <c:crossAx val="166009856"/>
        <c:crosses val="autoZero"/>
        <c:auto val="1"/>
        <c:lblAlgn val="ctr"/>
        <c:lblOffset val="100"/>
      </c:catAx>
      <c:valAx>
        <c:axId val="166009856"/>
        <c:scaling>
          <c:orientation val="minMax"/>
        </c:scaling>
        <c:axPos val="l"/>
        <c:majorGridlines/>
        <c:numFmt formatCode="#,##0.00\ _€" sourceLinked="1"/>
        <c:tickLblPos val="nextTo"/>
        <c:crossAx val="166008320"/>
        <c:crosses val="autoZero"/>
        <c:crossBetween val="between"/>
      </c:valAx>
    </c:plotArea>
    <c:plotVisOnly val="1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ΚΑΤΑΝΟΜΗ ΔΑΠΑΝΩΝ</a:t>
            </a:r>
            <a:endParaRPr lang="el-GR" dirty="0"/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0.22597462817147856"/>
          <c:y val="0.15776647710702868"/>
          <c:w val="0.76569203849518985"/>
          <c:h val="0.72625364537766057"/>
        </c:manualLayout>
      </c:layout>
      <c:bar3DChart>
        <c:barDir val="col"/>
        <c:grouping val="clustered"/>
        <c:ser>
          <c:idx val="0"/>
          <c:order val="0"/>
          <c:tx>
            <c:strRef>
              <c:f>Φύλλο9!$B$3</c:f>
              <c:strCache>
                <c:ptCount val="1"/>
                <c:pt idx="0">
                  <c:v>ΝΕΑ ΚΑΙΝΟΤΟΜΙΚΗ ΕΠΙΧ/ΚΟΤΗΤΑ</c:v>
                </c:pt>
              </c:strCache>
            </c:strRef>
          </c:tx>
          <c:cat>
            <c:strRef>
              <c:f>Φύλλο9!$C$2:$D$2</c:f>
              <c:strCache>
                <c:ptCount val="2"/>
                <c:pt idx="0">
                  <c:v>ΠΑΓΙΟΣ ΕΞΟΠΛΙΣΜΟΣ</c:v>
                </c:pt>
                <c:pt idx="1">
                  <c:v>ΑΥΛΕΣ ΔΑΠΑΝΕΣ</c:v>
                </c:pt>
              </c:strCache>
            </c:strRef>
          </c:cat>
          <c:val>
            <c:numRef>
              <c:f>Φύλλο9!$C$3:$D$3</c:f>
              <c:numCache>
                <c:formatCode>#,##0.00\ "€"</c:formatCode>
                <c:ptCount val="2"/>
                <c:pt idx="0">
                  <c:v>31000000</c:v>
                </c:pt>
                <c:pt idx="1">
                  <c:v>6500000</c:v>
                </c:pt>
              </c:numCache>
            </c:numRef>
          </c:val>
        </c:ser>
        <c:shape val="cylinder"/>
        <c:axId val="166018048"/>
        <c:axId val="166036224"/>
        <c:axId val="0"/>
      </c:bar3DChart>
      <c:catAx>
        <c:axId val="166018048"/>
        <c:scaling>
          <c:orientation val="minMax"/>
        </c:scaling>
        <c:axPos val="b"/>
        <c:tickLblPos val="nextTo"/>
        <c:crossAx val="166036224"/>
        <c:crosses val="autoZero"/>
        <c:auto val="1"/>
        <c:lblAlgn val="ctr"/>
        <c:lblOffset val="100"/>
      </c:catAx>
      <c:valAx>
        <c:axId val="166036224"/>
        <c:scaling>
          <c:orientation val="minMax"/>
        </c:scaling>
        <c:axPos val="l"/>
        <c:majorGridlines/>
        <c:numFmt formatCode="#,##0.00\ &quot;€&quot;" sourceLinked="1"/>
        <c:tickLblPos val="nextTo"/>
        <c:crossAx val="166018048"/>
        <c:crosses val="autoZero"/>
        <c:crossBetween val="between"/>
      </c:valAx>
    </c:plotArea>
    <c:plotVisOnly val="1"/>
  </c:chart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ΑΥΞΟΜΕΙΩΣΗ</a:t>
            </a:r>
            <a:r>
              <a:rPr lang="el-GR" baseline="0" dirty="0" smtClean="0"/>
              <a:t> ΔΕΣΜΕΥΜΕΝΩΝ ΠΟΡΩΝ</a:t>
            </a:r>
            <a:endParaRPr lang="el-GR" dirty="0"/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Φύλλο5!$C$3</c:f>
              <c:strCache>
                <c:ptCount val="1"/>
                <c:pt idx="0">
                  <c:v>ΕΠΙΠΛΕΟΝ ΠΟΡΟΙ</c:v>
                </c:pt>
              </c:strCache>
            </c:strRef>
          </c:tx>
          <c:cat>
            <c:strRef>
              <c:f>Φύλλο5!$D$2:$E$2</c:f>
              <c:strCache>
                <c:ptCount val="2"/>
                <c:pt idx="0">
                  <c:v>ΑΡΧΙΚΗ Δ/Δ</c:v>
                </c:pt>
                <c:pt idx="1">
                  <c:v>ΤΕΛΙΚΗ Δ/Δ</c:v>
                </c:pt>
              </c:strCache>
            </c:strRef>
          </c:cat>
          <c:val>
            <c:numRef>
              <c:f>Φύλλο5!$D$3:$E$3</c:f>
              <c:numCache>
                <c:formatCode>#,##0.00\ _€</c:formatCode>
                <c:ptCount val="2"/>
                <c:pt idx="0">
                  <c:v>30000000</c:v>
                </c:pt>
                <c:pt idx="1">
                  <c:v>37881066</c:v>
                </c:pt>
              </c:numCache>
            </c:numRef>
          </c:val>
        </c:ser>
        <c:shape val="box"/>
        <c:axId val="165937536"/>
        <c:axId val="165939072"/>
        <c:axId val="0"/>
      </c:bar3DChart>
      <c:catAx>
        <c:axId val="165937536"/>
        <c:scaling>
          <c:orientation val="minMax"/>
        </c:scaling>
        <c:axPos val="b"/>
        <c:tickLblPos val="nextTo"/>
        <c:crossAx val="165939072"/>
        <c:crosses val="autoZero"/>
        <c:auto val="1"/>
        <c:lblAlgn val="ctr"/>
        <c:lblOffset val="100"/>
      </c:catAx>
      <c:valAx>
        <c:axId val="165939072"/>
        <c:scaling>
          <c:orientation val="minMax"/>
        </c:scaling>
        <c:axPos val="l"/>
        <c:majorGridlines/>
        <c:numFmt formatCode="#,##0.00\ _€" sourceLinked="1"/>
        <c:tickLblPos val="nextTo"/>
        <c:crossAx val="165937536"/>
        <c:crosses val="autoZero"/>
        <c:crossBetween val="between"/>
      </c:valAx>
    </c:plotArea>
    <c:plotVisOnly val="1"/>
  </c:chart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ΚΑΤΑΝΟΜΗ</a:t>
            </a:r>
            <a:r>
              <a:rPr lang="el-GR" baseline="0" dirty="0" smtClean="0"/>
              <a:t> ΔΑΠΑΝΩΝ</a:t>
            </a:r>
            <a:endParaRPr lang="el-GR" dirty="0"/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0.22597462817147856"/>
          <c:y val="0.15776647710702868"/>
          <c:w val="0.76569203849518985"/>
          <c:h val="0.72625364537766057"/>
        </c:manualLayout>
      </c:layout>
      <c:bar3DChart>
        <c:barDir val="col"/>
        <c:grouping val="clustered"/>
        <c:ser>
          <c:idx val="0"/>
          <c:order val="0"/>
          <c:tx>
            <c:strRef>
              <c:f>Φύλλο2!$B$2</c:f>
              <c:strCache>
                <c:ptCount val="1"/>
                <c:pt idx="0">
                  <c:v>ΕΠΙΧ/ΚΟΤΗΤΑΣ ΓΥΝΑΙΚΩΝ (ΕΟΜΜΕΧ)</c:v>
                </c:pt>
              </c:strCache>
            </c:strRef>
          </c:tx>
          <c:cat>
            <c:strRef>
              <c:f>Φύλλο2!$C$1:$D$1</c:f>
              <c:strCache>
                <c:ptCount val="2"/>
                <c:pt idx="0">
                  <c:v>ΠΑΓΙΟΣ ΕΞΟΠΛΙΣΜΟΣ</c:v>
                </c:pt>
                <c:pt idx="1">
                  <c:v>ΑΥΛΕΣ ΔΑΠΑΝΕΣ</c:v>
                </c:pt>
              </c:strCache>
            </c:strRef>
          </c:cat>
          <c:val>
            <c:numRef>
              <c:f>Φύλλο2!$C$2:$D$2</c:f>
              <c:numCache>
                <c:formatCode>#,##0.00\ "€"</c:formatCode>
                <c:ptCount val="2"/>
                <c:pt idx="0">
                  <c:v>35000000</c:v>
                </c:pt>
                <c:pt idx="1">
                  <c:v>9000000</c:v>
                </c:pt>
              </c:numCache>
            </c:numRef>
          </c:val>
        </c:ser>
        <c:shape val="cylinder"/>
        <c:axId val="165951360"/>
        <c:axId val="165952896"/>
        <c:axId val="0"/>
      </c:bar3DChart>
      <c:catAx>
        <c:axId val="165951360"/>
        <c:scaling>
          <c:orientation val="minMax"/>
        </c:scaling>
        <c:axPos val="b"/>
        <c:tickLblPos val="nextTo"/>
        <c:crossAx val="165952896"/>
        <c:crosses val="autoZero"/>
        <c:auto val="1"/>
        <c:lblAlgn val="ctr"/>
        <c:lblOffset val="100"/>
      </c:catAx>
      <c:valAx>
        <c:axId val="165952896"/>
        <c:scaling>
          <c:orientation val="minMax"/>
        </c:scaling>
        <c:axPos val="l"/>
        <c:majorGridlines/>
        <c:numFmt formatCode="#,##0.00\ &quot;€&quot;" sourceLinked="1"/>
        <c:tickLblPos val="nextTo"/>
        <c:crossAx val="165951360"/>
        <c:crosses val="autoZero"/>
        <c:crossBetween val="between"/>
      </c:valAx>
    </c:plotArea>
    <c:plotVisOnly val="1"/>
  </c:chart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ΑΥΞΟΜΕΙΩΣΗ</a:t>
            </a:r>
            <a:r>
              <a:rPr lang="el-GR" baseline="0" dirty="0" smtClean="0"/>
              <a:t> ΔΕΣΜΕΥΜΕΝΩΝ ΠΟΡΩΝ</a:t>
            </a:r>
            <a:endParaRPr lang="el-GR" dirty="0"/>
          </a:p>
        </c:rich>
      </c:tx>
      <c:layout>
        <c:manualLayout>
          <c:xMode val="edge"/>
          <c:yMode val="edge"/>
          <c:x val="0.17592366579177604"/>
          <c:y val="2.777777777777784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Φύλλο6!$C$3</c:f>
              <c:strCache>
                <c:ptCount val="1"/>
                <c:pt idx="0">
                  <c:v>ΕΠΙΠΛΕΟΝ ΠΟΡΟΙ</c:v>
                </c:pt>
              </c:strCache>
            </c:strRef>
          </c:tx>
          <c:cat>
            <c:strRef>
              <c:f>Φύλλο6!$D$2:$E$2</c:f>
              <c:strCache>
                <c:ptCount val="2"/>
                <c:pt idx="0">
                  <c:v>ΑΡΧΙΚΗ Δ/Δ</c:v>
                </c:pt>
                <c:pt idx="1">
                  <c:v>ΤΕΛΙΚΗ Δ/Δ</c:v>
                </c:pt>
              </c:strCache>
            </c:strRef>
          </c:cat>
          <c:val>
            <c:numRef>
              <c:f>Φύλλο6!$D$3:$E$3</c:f>
              <c:numCache>
                <c:formatCode>#,##0\ "€";[Red]\-#,##0\ "€"</c:formatCode>
                <c:ptCount val="2"/>
                <c:pt idx="0" formatCode="#,##0.00">
                  <c:v>30821554</c:v>
                </c:pt>
                <c:pt idx="1">
                  <c:v>44432932</c:v>
                </c:pt>
              </c:numCache>
            </c:numRef>
          </c:val>
        </c:ser>
        <c:shape val="box"/>
        <c:axId val="165985280"/>
        <c:axId val="165995264"/>
        <c:axId val="0"/>
      </c:bar3DChart>
      <c:catAx>
        <c:axId val="165985280"/>
        <c:scaling>
          <c:orientation val="minMax"/>
        </c:scaling>
        <c:axPos val="b"/>
        <c:tickLblPos val="nextTo"/>
        <c:crossAx val="165995264"/>
        <c:crosses val="autoZero"/>
        <c:auto val="1"/>
        <c:lblAlgn val="ctr"/>
        <c:lblOffset val="100"/>
      </c:catAx>
      <c:valAx>
        <c:axId val="165995264"/>
        <c:scaling>
          <c:orientation val="minMax"/>
        </c:scaling>
        <c:axPos val="l"/>
        <c:majorGridlines/>
        <c:numFmt formatCode="#,##0.00" sourceLinked="1"/>
        <c:tickLblPos val="nextTo"/>
        <c:crossAx val="165985280"/>
        <c:crosses val="autoZero"/>
        <c:crossBetween val="between"/>
      </c:valAx>
    </c:plotArea>
    <c:plotVisOnly val="1"/>
  </c:chart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ΚΑΤΑΝΟΜΗ</a:t>
            </a:r>
            <a:r>
              <a:rPr lang="el-GR" baseline="0" dirty="0" smtClean="0"/>
              <a:t> ΔΑΠΑΝΩΝ</a:t>
            </a:r>
            <a:endParaRPr lang="el-GR" dirty="0"/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0.21258213937686038"/>
          <c:y val="0.16239610673665789"/>
          <c:w val="0.7874178606231399"/>
          <c:h val="0.68921660834062359"/>
        </c:manualLayout>
      </c:layout>
      <c:bar3DChart>
        <c:barDir val="col"/>
        <c:grouping val="clustered"/>
        <c:ser>
          <c:idx val="0"/>
          <c:order val="0"/>
          <c:tx>
            <c:strRef>
              <c:f>Φύλλο3!$B$2</c:f>
              <c:strCache>
                <c:ptCount val="1"/>
                <c:pt idx="0">
                  <c:v>ΕΠΙΧ/ΚΟΤΗΤΑΣ ΝΕΩΝ (ΕΟΜΜΕΧ)</c:v>
                </c:pt>
              </c:strCache>
            </c:strRef>
          </c:tx>
          <c:cat>
            <c:strRef>
              <c:f>Φύλλο3!$C$1:$D$1</c:f>
              <c:strCache>
                <c:ptCount val="2"/>
                <c:pt idx="0">
                  <c:v>ΠΑΓΙΟΣ ΕΞΟΠΛΙΣΜΟΣ</c:v>
                </c:pt>
                <c:pt idx="1">
                  <c:v>ΑΥΛΕΣ ΔΑΠΑΝΕΣ</c:v>
                </c:pt>
              </c:strCache>
            </c:strRef>
          </c:cat>
          <c:val>
            <c:numRef>
              <c:f>Φύλλο3!$C$2:$D$2</c:f>
              <c:numCache>
                <c:formatCode>#,##0.00\ "€"</c:formatCode>
                <c:ptCount val="2"/>
                <c:pt idx="0">
                  <c:v>42000000</c:v>
                </c:pt>
                <c:pt idx="1">
                  <c:v>14000000</c:v>
                </c:pt>
              </c:numCache>
            </c:numRef>
          </c:val>
        </c:ser>
        <c:shape val="cylinder"/>
        <c:axId val="166081280"/>
        <c:axId val="166082816"/>
        <c:axId val="0"/>
      </c:bar3DChart>
      <c:catAx>
        <c:axId val="166081280"/>
        <c:scaling>
          <c:orientation val="minMax"/>
        </c:scaling>
        <c:axPos val="b"/>
        <c:tickLblPos val="nextTo"/>
        <c:crossAx val="166082816"/>
        <c:crosses val="autoZero"/>
        <c:auto val="1"/>
        <c:lblAlgn val="ctr"/>
        <c:lblOffset val="100"/>
      </c:catAx>
      <c:valAx>
        <c:axId val="166082816"/>
        <c:scaling>
          <c:orientation val="minMax"/>
        </c:scaling>
        <c:axPos val="l"/>
        <c:majorGridlines/>
        <c:numFmt formatCode="#,##0.00\ &quot;€&quot;" sourceLinked="1"/>
        <c:tickLblPos val="nextTo"/>
        <c:crossAx val="166081280"/>
        <c:crosses val="autoZero"/>
        <c:crossBetween val="between"/>
      </c:valAx>
    </c:plotArea>
    <c:plotVisOnly val="1"/>
  </c:chart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ΑΥΞΟΜΕΙΩΣΗ ΔΕΣΜΕΥΜΕΝΩΝ</a:t>
            </a:r>
            <a:r>
              <a:rPr lang="el-GR" baseline="0" dirty="0" smtClean="0"/>
              <a:t> ΠΟΡΩΝ</a:t>
            </a:r>
            <a:endParaRPr lang="el-GR" dirty="0"/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0.23483552055993001"/>
          <c:y val="0.26413203557888593"/>
          <c:w val="0.75127559055118243"/>
          <c:h val="0.587480679498396"/>
        </c:manualLayout>
      </c:layout>
      <c:bar3DChart>
        <c:barDir val="col"/>
        <c:grouping val="clustered"/>
        <c:ser>
          <c:idx val="0"/>
          <c:order val="0"/>
          <c:tx>
            <c:strRef>
              <c:f>Φύλλο7!$C$3</c:f>
              <c:strCache>
                <c:ptCount val="1"/>
                <c:pt idx="0">
                  <c:v>ΕΠΙΠΛΕΟΝ ΠΟΡΟΙ</c:v>
                </c:pt>
              </c:strCache>
            </c:strRef>
          </c:tx>
          <c:cat>
            <c:strRef>
              <c:f>Φύλλο7!$D$2:$E$2</c:f>
              <c:strCache>
                <c:ptCount val="2"/>
                <c:pt idx="0">
                  <c:v>ΑΡΧΙΚΗ Δ/Δ</c:v>
                </c:pt>
                <c:pt idx="1">
                  <c:v>ΤΕΛΙΚΗ Δ/Δ</c:v>
                </c:pt>
              </c:strCache>
            </c:strRef>
          </c:cat>
          <c:val>
            <c:numRef>
              <c:f>Φύλλο7!$D$3:$E$3</c:f>
              <c:numCache>
                <c:formatCode>#,##0.00\ _€</c:formatCode>
                <c:ptCount val="2"/>
                <c:pt idx="0">
                  <c:v>39178448</c:v>
                </c:pt>
                <c:pt idx="1">
                  <c:v>56092193</c:v>
                </c:pt>
              </c:numCache>
            </c:numRef>
          </c:val>
        </c:ser>
        <c:shape val="box"/>
        <c:axId val="166102912"/>
        <c:axId val="166104448"/>
        <c:axId val="0"/>
      </c:bar3DChart>
      <c:catAx>
        <c:axId val="166102912"/>
        <c:scaling>
          <c:orientation val="minMax"/>
        </c:scaling>
        <c:axPos val="b"/>
        <c:tickLblPos val="nextTo"/>
        <c:crossAx val="166104448"/>
        <c:crosses val="autoZero"/>
        <c:auto val="1"/>
        <c:lblAlgn val="ctr"/>
        <c:lblOffset val="100"/>
      </c:catAx>
      <c:valAx>
        <c:axId val="166104448"/>
        <c:scaling>
          <c:orientation val="minMax"/>
        </c:scaling>
        <c:axPos val="l"/>
        <c:majorGridlines/>
        <c:numFmt formatCode="#,##0.00\ _€" sourceLinked="1"/>
        <c:tickLblPos val="nextTo"/>
        <c:crossAx val="166102912"/>
        <c:crosses val="autoZero"/>
        <c:crossBetween val="between"/>
      </c:valAx>
    </c:plotArea>
    <c:plotVisOnly val="1"/>
  </c:chart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ΚΑΤΑΝΟΜΗ</a:t>
            </a:r>
            <a:r>
              <a:rPr lang="el-GR" baseline="0" dirty="0" smtClean="0"/>
              <a:t> ΔΑΠΑΝΩΝ</a:t>
            </a:r>
            <a:endParaRPr lang="el-GR" dirty="0"/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0.20233106600969419"/>
          <c:y val="0.18100461737313739"/>
          <c:w val="0.7976689339903057"/>
          <c:h val="0.71123093369029522"/>
        </c:manualLayout>
      </c:layout>
      <c:bar3DChart>
        <c:barDir val="col"/>
        <c:grouping val="clustered"/>
        <c:ser>
          <c:idx val="0"/>
          <c:order val="0"/>
          <c:tx>
            <c:strRef>
              <c:f>Φύλλο5!$B$2</c:f>
              <c:strCache>
                <c:ptCount val="1"/>
                <c:pt idx="0">
                  <c:v>ΕΝΔΥΣΗ ΥΠΟΔΗΣΗ (ΕΟΜΜΕΧ)</c:v>
                </c:pt>
              </c:strCache>
            </c:strRef>
          </c:tx>
          <c:cat>
            <c:strRef>
              <c:f>Φύλλο5!$C$1:$D$1</c:f>
              <c:strCache>
                <c:ptCount val="2"/>
                <c:pt idx="0">
                  <c:v>ΠΑΓΙΟΣ ΕΞΟΠΛΙΣΜΟΣ</c:v>
                </c:pt>
                <c:pt idx="1">
                  <c:v>ΑΥΛΕΣ ΔΑΠΑΝΕΣ</c:v>
                </c:pt>
              </c:strCache>
            </c:strRef>
          </c:cat>
          <c:val>
            <c:numRef>
              <c:f>Φύλλο5!$C$2:$D$2</c:f>
              <c:numCache>
                <c:formatCode>#,##0.00\ "€"</c:formatCode>
                <c:ptCount val="2"/>
                <c:pt idx="0">
                  <c:v>1000000</c:v>
                </c:pt>
                <c:pt idx="1">
                  <c:v>780000</c:v>
                </c:pt>
              </c:numCache>
            </c:numRef>
          </c:val>
        </c:ser>
        <c:shape val="cylinder"/>
        <c:axId val="166133120"/>
        <c:axId val="167392384"/>
        <c:axId val="0"/>
      </c:bar3DChart>
      <c:catAx>
        <c:axId val="166133120"/>
        <c:scaling>
          <c:orientation val="minMax"/>
        </c:scaling>
        <c:axPos val="b"/>
        <c:tickLblPos val="nextTo"/>
        <c:crossAx val="167392384"/>
        <c:crosses val="autoZero"/>
        <c:auto val="1"/>
        <c:lblAlgn val="ctr"/>
        <c:lblOffset val="100"/>
      </c:catAx>
      <c:valAx>
        <c:axId val="167392384"/>
        <c:scaling>
          <c:orientation val="minMax"/>
        </c:scaling>
        <c:axPos val="l"/>
        <c:majorGridlines/>
        <c:numFmt formatCode="#,##0.00\ &quot;€&quot;" sourceLinked="1"/>
        <c:tickLblPos val="nextTo"/>
        <c:crossAx val="166133120"/>
        <c:crosses val="autoZero"/>
        <c:crossBetween val="between"/>
      </c:valAx>
    </c:plotArea>
    <c:plotVisOnly val="1"/>
  </c:chart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ΑΥΞΟΜΕΙΩΣΗ</a:t>
            </a:r>
            <a:r>
              <a:rPr lang="el-GR" baseline="0" dirty="0" smtClean="0"/>
              <a:t> ΔΕΣΜΕΥΜΕΝΩΝ ΠΟΡΩΝ</a:t>
            </a:r>
            <a:endParaRPr lang="el-GR" dirty="0"/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Φύλλο8!$C$3</c:f>
              <c:strCache>
                <c:ptCount val="1"/>
                <c:pt idx="0">
                  <c:v>ΕΠΙΠΛΕΟΝ ΠΟΡΟΙ</c:v>
                </c:pt>
              </c:strCache>
            </c:strRef>
          </c:tx>
          <c:cat>
            <c:strRef>
              <c:f>Φύλλο8!$D$2:$E$2</c:f>
              <c:strCache>
                <c:ptCount val="2"/>
                <c:pt idx="0">
                  <c:v>ΑΡΧΙΚΗ Δ/Δ</c:v>
                </c:pt>
                <c:pt idx="1">
                  <c:v>ΤΕΛΙΚΗ Δ/Δ</c:v>
                </c:pt>
              </c:strCache>
            </c:strRef>
          </c:cat>
          <c:val>
            <c:numRef>
              <c:f>Φύλλο8!$D$3:$E$3</c:f>
              <c:numCache>
                <c:formatCode>#,##0\ "€";[Red]\-#,##0\ "€"</c:formatCode>
                <c:ptCount val="2"/>
                <c:pt idx="0">
                  <c:v>1781099</c:v>
                </c:pt>
                <c:pt idx="1">
                  <c:v>1781099</c:v>
                </c:pt>
              </c:numCache>
            </c:numRef>
          </c:val>
        </c:ser>
        <c:shape val="box"/>
        <c:axId val="167404288"/>
        <c:axId val="167405824"/>
        <c:axId val="0"/>
      </c:bar3DChart>
      <c:catAx>
        <c:axId val="167404288"/>
        <c:scaling>
          <c:orientation val="minMax"/>
        </c:scaling>
        <c:axPos val="b"/>
        <c:tickLblPos val="nextTo"/>
        <c:crossAx val="167405824"/>
        <c:crosses val="autoZero"/>
        <c:auto val="1"/>
        <c:lblAlgn val="ctr"/>
        <c:lblOffset val="100"/>
      </c:catAx>
      <c:valAx>
        <c:axId val="167405824"/>
        <c:scaling>
          <c:orientation val="minMax"/>
        </c:scaling>
        <c:axPos val="l"/>
        <c:majorGridlines/>
        <c:numFmt formatCode="#,##0\ &quot;€&quot;;[Red]\-#,##0\ &quot;€&quot;" sourceLinked="1"/>
        <c:tickLblPos val="nextTo"/>
        <c:crossAx val="167404288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roundedCorners val="1"/>
  <c:chart>
    <c:plotArea>
      <c:layout/>
      <c:lineChart>
        <c:grouping val="standard"/>
        <c:ser>
          <c:idx val="0"/>
          <c:order val="0"/>
          <c:tx>
            <c:strRef>
              <c:f>Φύλλο1!$A$50</c:f>
              <c:strCache>
                <c:ptCount val="1"/>
                <c:pt idx="0">
                  <c:v>ΚΡΑΤΙΚΕΣ ΕΝΙΣΧΥΣΕΙΣ</c:v>
                </c:pt>
              </c:strCache>
            </c:strRef>
          </c:tx>
          <c:cat>
            <c:numRef>
              <c:f>Φύλλο1!$B$49:$O$49</c:f>
              <c:numCache>
                <c:formatCode>General</c:formatCode>
                <c:ptCount val="1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</c:numCache>
            </c:numRef>
          </c:cat>
          <c:val>
            <c:numRef>
              <c:f>Φύλλο1!$B$50:$O$50</c:f>
              <c:numCache>
                <c:formatCode>#,##0</c:formatCode>
                <c:ptCount val="14"/>
                <c:pt idx="0">
                  <c:v>1307000000</c:v>
                </c:pt>
                <c:pt idx="1">
                  <c:v>1260200000</c:v>
                </c:pt>
                <c:pt idx="2">
                  <c:v>485300000</c:v>
                </c:pt>
                <c:pt idx="3">
                  <c:v>909600000</c:v>
                </c:pt>
                <c:pt idx="4">
                  <c:v>777500000</c:v>
                </c:pt>
                <c:pt idx="5">
                  <c:v>851400000</c:v>
                </c:pt>
                <c:pt idx="6">
                  <c:v>990700000</c:v>
                </c:pt>
                <c:pt idx="7">
                  <c:v>1216600000</c:v>
                </c:pt>
                <c:pt idx="8">
                  <c:v>2190300000</c:v>
                </c:pt>
                <c:pt idx="9">
                  <c:v>2599000000</c:v>
                </c:pt>
                <c:pt idx="10">
                  <c:v>1944700000</c:v>
                </c:pt>
                <c:pt idx="11">
                  <c:v>2566800000</c:v>
                </c:pt>
                <c:pt idx="12">
                  <c:v>1917000000</c:v>
                </c:pt>
              </c:numCache>
            </c:numRef>
          </c:val>
        </c:ser>
        <c:ser>
          <c:idx val="1"/>
          <c:order val="1"/>
          <c:tx>
            <c:strRef>
              <c:f>Φύλλο1!$A$51</c:f>
              <c:strCache>
                <c:ptCount val="1"/>
                <c:pt idx="0">
                  <c:v>ΕΜΠΟΡΙΚΟ ΙΣΟΖΥΓΙΟ </c:v>
                </c:pt>
              </c:strCache>
            </c:strRef>
          </c:tx>
          <c:cat>
            <c:numRef>
              <c:f>Φύλλο1!$B$49:$O$49</c:f>
              <c:numCache>
                <c:formatCode>General</c:formatCode>
                <c:ptCount val="1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</c:numCache>
            </c:numRef>
          </c:cat>
          <c:val>
            <c:numRef>
              <c:f>Φύλλο1!$B$51:$O$51</c:f>
              <c:numCache>
                <c:formatCode>#,##0</c:formatCode>
                <c:ptCount val="14"/>
                <c:pt idx="0">
                  <c:v>-21927500000</c:v>
                </c:pt>
                <c:pt idx="1">
                  <c:v>-21610900000</c:v>
                </c:pt>
                <c:pt idx="2">
                  <c:v>-22708700000</c:v>
                </c:pt>
                <c:pt idx="3">
                  <c:v>-22643500000</c:v>
                </c:pt>
                <c:pt idx="4">
                  <c:v>-25435800000</c:v>
                </c:pt>
                <c:pt idx="5">
                  <c:v>-27558900000</c:v>
                </c:pt>
                <c:pt idx="6">
                  <c:v>-35286300000</c:v>
                </c:pt>
                <c:pt idx="7">
                  <c:v>-41499200000</c:v>
                </c:pt>
                <c:pt idx="8">
                  <c:v>-44048800000</c:v>
                </c:pt>
                <c:pt idx="9">
                  <c:v>-30767300000</c:v>
                </c:pt>
                <c:pt idx="10">
                  <c:v>-28279600000</c:v>
                </c:pt>
                <c:pt idx="11">
                  <c:v>-27229100000</c:v>
                </c:pt>
                <c:pt idx="12">
                  <c:v>-19619000000</c:v>
                </c:pt>
                <c:pt idx="13">
                  <c:v>-17229400000</c:v>
                </c:pt>
              </c:numCache>
            </c:numRef>
          </c:val>
        </c:ser>
        <c:marker val="1"/>
        <c:axId val="84207872"/>
        <c:axId val="84303872"/>
      </c:lineChart>
      <c:catAx>
        <c:axId val="84207872"/>
        <c:scaling>
          <c:orientation val="minMax"/>
        </c:scaling>
        <c:axPos val="b"/>
        <c:numFmt formatCode="General" sourceLinked="1"/>
        <c:tickLblPos val="nextTo"/>
        <c:crossAx val="84303872"/>
        <c:crosses val="autoZero"/>
        <c:auto val="1"/>
        <c:lblAlgn val="ctr"/>
        <c:lblOffset val="100"/>
      </c:catAx>
      <c:valAx>
        <c:axId val="84303872"/>
        <c:scaling>
          <c:orientation val="minMax"/>
        </c:scaling>
        <c:axPos val="l"/>
        <c:majorGridlines>
          <c:spPr>
            <a:ln>
              <a:solidFill>
                <a:schemeClr val="tx1"/>
              </a:solidFill>
              <a:prstDash val="sysDot"/>
            </a:ln>
          </c:spPr>
        </c:majorGridlines>
        <c:numFmt formatCode="#,##0\ &quot;€&quot;" sourceLinked="0"/>
        <c:tickLblPos val="nextTo"/>
        <c:spPr>
          <a:ln>
            <a:solidFill>
              <a:schemeClr val="tx1"/>
            </a:solidFill>
          </a:ln>
        </c:spPr>
        <c:crossAx val="84207872"/>
        <c:crosses val="autoZero"/>
        <c:crossBetween val="between"/>
        <c:dispUnits>
          <c:builtInUnit val="billions"/>
          <c:dispUnitsLbl>
            <c:layout/>
          </c:dispUnitsLbl>
        </c:dispUnits>
      </c:valAx>
      <c:spPr>
        <a:ln>
          <a:solidFill>
            <a:schemeClr val="tx1"/>
          </a:solidFill>
        </a:ln>
      </c:spPr>
    </c:plotArea>
    <c:legend>
      <c:legendPos val="b"/>
      <c:layout/>
      <c:spPr>
        <a:ln>
          <a:solidFill>
            <a:schemeClr val="accent1"/>
          </a:solidFill>
        </a:ln>
      </c:spPr>
    </c:legend>
    <c:plotVisOnly val="1"/>
  </c:chart>
  <c:spPr>
    <a:ln>
      <a:solidFill>
        <a:sysClr val="windowText" lastClr="000000"/>
      </a:solidFill>
    </a:ln>
    <a:effectLst>
      <a:outerShdw dist="38100" dir="2700000" algn="ctr" rotWithShape="0">
        <a:sysClr val="windowText" lastClr="000000"/>
      </a:outerShdw>
    </a:effectLst>
  </c:spPr>
  <c:txPr>
    <a:bodyPr/>
    <a:lstStyle/>
    <a:p>
      <a:pPr>
        <a:defRPr sz="800">
          <a:latin typeface="Verdana" pitchFamily="34" charset="0"/>
        </a:defRPr>
      </a:pPr>
      <a:endParaRPr lang="el-GR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ΚΑΤΑΝΟΜΗ</a:t>
            </a:r>
            <a:r>
              <a:rPr lang="el-GR" baseline="0" dirty="0" smtClean="0"/>
              <a:t> ΔΑΠΑΝΩΝ</a:t>
            </a:r>
            <a:endParaRPr lang="el-GR" dirty="0"/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0.21187907518917573"/>
          <c:y val="0.19480351414406533"/>
          <c:w val="0.77249385478801613"/>
          <c:h val="0.68921660834062359"/>
        </c:manualLayout>
      </c:layout>
      <c:bar3DChart>
        <c:barDir val="col"/>
        <c:grouping val="clustered"/>
        <c:ser>
          <c:idx val="0"/>
          <c:order val="0"/>
          <c:tx>
            <c:strRef>
              <c:f>Φύλλο7!$B$3</c:f>
              <c:strCache>
                <c:ptCount val="1"/>
                <c:pt idx="0">
                  <c:v>ΠΡΑΣΙΝΟΣ ΤΟΥΡΙΣΜΟΣ</c:v>
                </c:pt>
              </c:strCache>
            </c:strRef>
          </c:tx>
          <c:cat>
            <c:strRef>
              <c:f>Φύλλο7!$C$2:$D$2</c:f>
              <c:strCache>
                <c:ptCount val="2"/>
                <c:pt idx="0">
                  <c:v>ΠΑΓΙΟΣ ΕΞΟΠΛΙΣΜΟΣ</c:v>
                </c:pt>
                <c:pt idx="1">
                  <c:v>ΑΥΛΕΣ ΔΑΠΑΝΕΣ</c:v>
                </c:pt>
              </c:strCache>
            </c:strRef>
          </c:cat>
          <c:val>
            <c:numRef>
              <c:f>Φύλλο7!$C$3:$D$3</c:f>
              <c:numCache>
                <c:formatCode>#,##0.00\ "€"</c:formatCode>
                <c:ptCount val="2"/>
                <c:pt idx="0">
                  <c:v>11500000</c:v>
                </c:pt>
                <c:pt idx="1">
                  <c:v>2000000</c:v>
                </c:pt>
              </c:numCache>
            </c:numRef>
          </c:val>
        </c:ser>
        <c:shape val="cylinder"/>
        <c:axId val="167422208"/>
        <c:axId val="167440384"/>
        <c:axId val="0"/>
      </c:bar3DChart>
      <c:catAx>
        <c:axId val="167422208"/>
        <c:scaling>
          <c:orientation val="minMax"/>
        </c:scaling>
        <c:axPos val="b"/>
        <c:tickLblPos val="nextTo"/>
        <c:crossAx val="167440384"/>
        <c:crosses val="autoZero"/>
        <c:auto val="1"/>
        <c:lblAlgn val="ctr"/>
        <c:lblOffset val="100"/>
      </c:catAx>
      <c:valAx>
        <c:axId val="167440384"/>
        <c:scaling>
          <c:orientation val="minMax"/>
        </c:scaling>
        <c:axPos val="l"/>
        <c:majorGridlines/>
        <c:numFmt formatCode="#,##0.00\ &quot;€&quot;" sourceLinked="1"/>
        <c:tickLblPos val="nextTo"/>
        <c:crossAx val="167422208"/>
        <c:crosses val="autoZero"/>
        <c:crossBetween val="between"/>
      </c:valAx>
    </c:plotArea>
    <c:plotVisOnly val="1"/>
  </c:chart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ΑΥΞΟΜΕΙΩΣΗ</a:t>
            </a:r>
            <a:r>
              <a:rPr lang="el-GR" baseline="0" dirty="0" smtClean="0"/>
              <a:t> ΔΕΣΜΕΥΜΕΝΩΝ ΠΟΡΩΝ</a:t>
            </a:r>
            <a:endParaRPr lang="el-GR" dirty="0"/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Φύλλο9!$C$3</c:f>
              <c:strCache>
                <c:ptCount val="1"/>
                <c:pt idx="0">
                  <c:v>ΕΠΙΠΛΕΟΝ ΠΟΡΟΙ</c:v>
                </c:pt>
              </c:strCache>
            </c:strRef>
          </c:tx>
          <c:cat>
            <c:strRef>
              <c:f>Φύλλο9!$D$2:$E$2</c:f>
              <c:strCache>
                <c:ptCount val="2"/>
                <c:pt idx="0">
                  <c:v>ΑΡΧΙΚΗ Δ/Δ</c:v>
                </c:pt>
                <c:pt idx="1">
                  <c:v>ΤΕΛΙΚΗ Δ/Δ</c:v>
                </c:pt>
              </c:strCache>
            </c:strRef>
          </c:cat>
          <c:val>
            <c:numRef>
              <c:f>Φύλλο9!$D$3:$E$3</c:f>
              <c:numCache>
                <c:formatCode>#,##0.00\ _€</c:formatCode>
                <c:ptCount val="2"/>
                <c:pt idx="0">
                  <c:v>30000000</c:v>
                </c:pt>
                <c:pt idx="1">
                  <c:v>13435845</c:v>
                </c:pt>
              </c:numCache>
            </c:numRef>
          </c:val>
        </c:ser>
        <c:shape val="box"/>
        <c:axId val="167320960"/>
        <c:axId val="167347328"/>
        <c:axId val="0"/>
      </c:bar3DChart>
      <c:catAx>
        <c:axId val="167320960"/>
        <c:scaling>
          <c:orientation val="minMax"/>
        </c:scaling>
        <c:axPos val="b"/>
        <c:tickLblPos val="nextTo"/>
        <c:crossAx val="167347328"/>
        <c:crosses val="autoZero"/>
        <c:auto val="1"/>
        <c:lblAlgn val="ctr"/>
        <c:lblOffset val="100"/>
      </c:catAx>
      <c:valAx>
        <c:axId val="167347328"/>
        <c:scaling>
          <c:orientation val="minMax"/>
        </c:scaling>
        <c:axPos val="l"/>
        <c:majorGridlines/>
        <c:numFmt formatCode="#,##0.00\ _€" sourceLinked="1"/>
        <c:tickLblPos val="nextTo"/>
        <c:crossAx val="167320960"/>
        <c:crosses val="autoZero"/>
        <c:crossBetween val="between"/>
      </c:valAx>
    </c:plotArea>
    <c:plotVisOnly val="1"/>
  </c:chart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ΚΑΤΑΝΟΜΗ ΔΑΠΑΝΩΝ</a:t>
            </a:r>
            <a:endParaRPr lang="el-GR" dirty="0"/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0.21258213937686038"/>
          <c:y val="0.1299886993292505"/>
          <c:w val="0.7586731939213569"/>
          <c:h val="0.75403142315543981"/>
        </c:manualLayout>
      </c:layout>
      <c:bar3DChart>
        <c:barDir val="col"/>
        <c:grouping val="clustered"/>
        <c:ser>
          <c:idx val="0"/>
          <c:order val="0"/>
          <c:tx>
            <c:strRef>
              <c:f>Φύλλο10!$B$3</c:f>
              <c:strCache>
                <c:ptCount val="1"/>
                <c:pt idx="0">
                  <c:v>ΕΝΑΛΛΑΚΤΙΚΟΣ ΤΟΥΡΙΣΜΟΣ</c:v>
                </c:pt>
              </c:strCache>
            </c:strRef>
          </c:tx>
          <c:cat>
            <c:strRef>
              <c:f>Φύλλο10!$C$2:$D$2</c:f>
              <c:strCache>
                <c:ptCount val="2"/>
                <c:pt idx="0">
                  <c:v>ΠΑΓΙΟΣ ΕΞΟΠΛΙΣΜΟΣ</c:v>
                </c:pt>
                <c:pt idx="1">
                  <c:v>ΑΥΛΕΣ ΔΑΠΑΝΕΣ</c:v>
                </c:pt>
              </c:strCache>
            </c:strRef>
          </c:cat>
          <c:val>
            <c:numRef>
              <c:f>Φύλλο10!$C$3:$D$3</c:f>
              <c:numCache>
                <c:formatCode>#,##0.00\ "€"</c:formatCode>
                <c:ptCount val="2"/>
                <c:pt idx="0">
                  <c:v>21000000</c:v>
                </c:pt>
                <c:pt idx="1">
                  <c:v>4000000</c:v>
                </c:pt>
              </c:numCache>
            </c:numRef>
          </c:val>
        </c:ser>
        <c:shape val="cylinder"/>
        <c:axId val="167355520"/>
        <c:axId val="167357056"/>
        <c:axId val="0"/>
      </c:bar3DChart>
      <c:catAx>
        <c:axId val="167355520"/>
        <c:scaling>
          <c:orientation val="minMax"/>
        </c:scaling>
        <c:axPos val="b"/>
        <c:tickLblPos val="nextTo"/>
        <c:crossAx val="167357056"/>
        <c:crosses val="autoZero"/>
        <c:auto val="1"/>
        <c:lblAlgn val="ctr"/>
        <c:lblOffset val="100"/>
      </c:catAx>
      <c:valAx>
        <c:axId val="167357056"/>
        <c:scaling>
          <c:orientation val="minMax"/>
        </c:scaling>
        <c:axPos val="l"/>
        <c:majorGridlines/>
        <c:numFmt formatCode="#,##0.00\ &quot;€&quot;" sourceLinked="1"/>
        <c:tickLblPos val="nextTo"/>
        <c:crossAx val="167355520"/>
        <c:crosses val="autoZero"/>
        <c:crossBetween val="between"/>
      </c:valAx>
    </c:plotArea>
    <c:plotVisOnly val="1"/>
  </c:chart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ΑΥΞΟΜΕΙΩΣΗ</a:t>
            </a:r>
            <a:r>
              <a:rPr lang="el-GR" baseline="0" dirty="0" smtClean="0"/>
              <a:t> ΔΕΣΜΕΥΜΕΝΩΝ ΠΟΡΩΝ</a:t>
            </a:r>
            <a:endParaRPr lang="el-GR" dirty="0"/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Φύλλο10!$C$3</c:f>
              <c:strCache>
                <c:ptCount val="1"/>
                <c:pt idx="0">
                  <c:v>ΕΠΙΠΛΕΟΝ ΠΟΡΟΙ</c:v>
                </c:pt>
              </c:strCache>
            </c:strRef>
          </c:tx>
          <c:cat>
            <c:strRef>
              <c:f>Φύλλο10!$D$2:$E$2</c:f>
              <c:strCache>
                <c:ptCount val="2"/>
                <c:pt idx="0">
                  <c:v>ΑΡΧΙΚΗ Δ/Δ</c:v>
                </c:pt>
                <c:pt idx="1">
                  <c:v>ΤΕΛΙΚΗ Δ/Δ</c:v>
                </c:pt>
              </c:strCache>
            </c:strRef>
          </c:cat>
          <c:val>
            <c:numRef>
              <c:f>Φύλλο10!$D$3:$E$3</c:f>
              <c:numCache>
                <c:formatCode>#,##0.00\ _€</c:formatCode>
                <c:ptCount val="2"/>
                <c:pt idx="0">
                  <c:v>20000000</c:v>
                </c:pt>
                <c:pt idx="1">
                  <c:v>25031182</c:v>
                </c:pt>
              </c:numCache>
            </c:numRef>
          </c:val>
        </c:ser>
        <c:shape val="box"/>
        <c:axId val="167463168"/>
        <c:axId val="167464960"/>
        <c:axId val="0"/>
      </c:bar3DChart>
      <c:catAx>
        <c:axId val="167463168"/>
        <c:scaling>
          <c:orientation val="minMax"/>
        </c:scaling>
        <c:axPos val="b"/>
        <c:tickLblPos val="nextTo"/>
        <c:crossAx val="167464960"/>
        <c:crosses val="autoZero"/>
        <c:auto val="1"/>
        <c:lblAlgn val="ctr"/>
        <c:lblOffset val="100"/>
      </c:catAx>
      <c:valAx>
        <c:axId val="167464960"/>
        <c:scaling>
          <c:orientation val="minMax"/>
        </c:scaling>
        <c:axPos val="l"/>
        <c:majorGridlines/>
        <c:numFmt formatCode="#,##0.00\ _€" sourceLinked="1"/>
        <c:tickLblPos val="nextTo"/>
        <c:crossAx val="167463168"/>
        <c:crosses val="autoZero"/>
        <c:crossBetween val="between"/>
      </c:valAx>
    </c:plotArea>
    <c:plotVisOnly val="1"/>
  </c:chart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ΚΑΤΑΝΟΜΗ</a:t>
            </a:r>
            <a:r>
              <a:rPr lang="el-GR" baseline="0" dirty="0" smtClean="0"/>
              <a:t> ΔΑΠΑΝΩΝ</a:t>
            </a:r>
            <a:endParaRPr lang="el-GR" dirty="0"/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Φύλλο12!$B$3</c:f>
              <c:strCache>
                <c:ptCount val="1"/>
                <c:pt idx="0">
                  <c:v>ΧΕΡΣΑΙΕΣ ΕΜΠΟΡΕΥΜΑΤΙΚΕΣ ΜΕΤΑΦΟΡΕΣ</c:v>
                </c:pt>
              </c:strCache>
            </c:strRef>
          </c:tx>
          <c:cat>
            <c:strRef>
              <c:f>Φύλλο12!$C$2:$D$2</c:f>
              <c:strCache>
                <c:ptCount val="2"/>
                <c:pt idx="0">
                  <c:v>ΠΑΓΙΟΣ ΕΞΟΠΛΙΣΜΟΣ</c:v>
                </c:pt>
                <c:pt idx="1">
                  <c:v>ΑΥΛΕΣ ΔΑΠΑΝΕΣ</c:v>
                </c:pt>
              </c:strCache>
            </c:strRef>
          </c:cat>
          <c:val>
            <c:numRef>
              <c:f>Φύλλο12!$C$3:$D$3</c:f>
              <c:numCache>
                <c:formatCode>#,##0.00\ "€"</c:formatCode>
                <c:ptCount val="2"/>
                <c:pt idx="0">
                  <c:v>15000000</c:v>
                </c:pt>
                <c:pt idx="1">
                  <c:v>14900000</c:v>
                </c:pt>
              </c:numCache>
            </c:numRef>
          </c:val>
        </c:ser>
        <c:shape val="cylinder"/>
        <c:axId val="167493632"/>
        <c:axId val="167495168"/>
        <c:axId val="0"/>
      </c:bar3DChart>
      <c:catAx>
        <c:axId val="167493632"/>
        <c:scaling>
          <c:orientation val="minMax"/>
        </c:scaling>
        <c:axPos val="b"/>
        <c:tickLblPos val="nextTo"/>
        <c:crossAx val="167495168"/>
        <c:crosses val="autoZero"/>
        <c:auto val="1"/>
        <c:lblAlgn val="ctr"/>
        <c:lblOffset val="100"/>
      </c:catAx>
      <c:valAx>
        <c:axId val="167495168"/>
        <c:scaling>
          <c:orientation val="minMax"/>
        </c:scaling>
        <c:axPos val="l"/>
        <c:majorGridlines/>
        <c:numFmt formatCode="#,##0.00\ &quot;€&quot;" sourceLinked="1"/>
        <c:tickLblPos val="nextTo"/>
        <c:crossAx val="167493632"/>
        <c:crosses val="autoZero"/>
        <c:crossBetween val="between"/>
      </c:valAx>
    </c:plotArea>
    <c:plotVisOnly val="1"/>
  </c:chart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ΑΥΞΟΜΕΙΩΣΗ</a:t>
            </a:r>
            <a:r>
              <a:rPr lang="el-GR" baseline="0" dirty="0" smtClean="0"/>
              <a:t> ΔΕΣΜΕΥΜΕΝΩΝ ΠΟΡΩΝ</a:t>
            </a:r>
            <a:endParaRPr lang="el-GR" dirty="0"/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Φύλλο11!$C$3</c:f>
              <c:strCache>
                <c:ptCount val="1"/>
                <c:pt idx="0">
                  <c:v>ΕΠΙΠΛΕΟΝ ΠΟΡΟΙ</c:v>
                </c:pt>
              </c:strCache>
            </c:strRef>
          </c:tx>
          <c:cat>
            <c:strRef>
              <c:f>Φύλλο11!$D$2:$E$2</c:f>
              <c:strCache>
                <c:ptCount val="2"/>
                <c:pt idx="0">
                  <c:v>ΑΡΧΙΚΗ Δ/Δ</c:v>
                </c:pt>
                <c:pt idx="1">
                  <c:v>ΤΕΛΙΚΗ Δ/Δ</c:v>
                </c:pt>
              </c:strCache>
            </c:strRef>
          </c:cat>
          <c:val>
            <c:numRef>
              <c:f>Φύλλο11!$D$3:$E$3</c:f>
              <c:numCache>
                <c:formatCode>#,##0.00\ _€</c:formatCode>
                <c:ptCount val="2"/>
                <c:pt idx="0">
                  <c:v>30000000</c:v>
                </c:pt>
                <c:pt idx="1">
                  <c:v>29799633</c:v>
                </c:pt>
              </c:numCache>
            </c:numRef>
          </c:val>
        </c:ser>
        <c:shape val="box"/>
        <c:axId val="167535744"/>
        <c:axId val="167537280"/>
        <c:axId val="0"/>
      </c:bar3DChart>
      <c:catAx>
        <c:axId val="167535744"/>
        <c:scaling>
          <c:orientation val="minMax"/>
        </c:scaling>
        <c:axPos val="b"/>
        <c:tickLblPos val="nextTo"/>
        <c:crossAx val="167537280"/>
        <c:crosses val="autoZero"/>
        <c:auto val="1"/>
        <c:lblAlgn val="ctr"/>
        <c:lblOffset val="100"/>
      </c:catAx>
      <c:valAx>
        <c:axId val="167537280"/>
        <c:scaling>
          <c:orientation val="minMax"/>
        </c:scaling>
        <c:axPos val="l"/>
        <c:majorGridlines/>
        <c:numFmt formatCode="#,##0.00\ _€" sourceLinked="1"/>
        <c:tickLblPos val="nextTo"/>
        <c:crossAx val="167535744"/>
        <c:crosses val="autoZero"/>
        <c:crossBetween val="between"/>
      </c:valAx>
    </c:plotArea>
    <c:plotVisOnly val="1"/>
  </c:chart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ΚΑΤΑΝΟΜΗ ΔΑΠΑΝΩΝ</a:t>
            </a:r>
            <a:endParaRPr lang="el-GR" dirty="0"/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Φύλλο11!$B$3</c:f>
              <c:strCache>
                <c:ptCount val="1"/>
                <c:pt idx="0">
                  <c:v>ΕΘΝΙΚΟ ΑΠΟΘΕΜΑΤΙΚΟ ΑΠΡΟΒΛΕΠΤΩΝ</c:v>
                </c:pt>
              </c:strCache>
            </c:strRef>
          </c:tx>
          <c:cat>
            <c:strRef>
              <c:f>Φύλλο11!$C$2:$D$2</c:f>
              <c:strCache>
                <c:ptCount val="2"/>
                <c:pt idx="0">
                  <c:v>ΠΑΓΙΟΣ ΕΞΟΠΛΙΣΜΟΣ</c:v>
                </c:pt>
                <c:pt idx="1">
                  <c:v>ΑΥΛΕΣ ΔΑΠΑΝΕΣ</c:v>
                </c:pt>
              </c:strCache>
            </c:strRef>
          </c:cat>
          <c:val>
            <c:numRef>
              <c:f>Φύλλο11!$C$3:$D$3</c:f>
              <c:numCache>
                <c:formatCode>#,##0.00\ "€"</c:formatCode>
                <c:ptCount val="2"/>
                <c:pt idx="0">
                  <c:v>0</c:v>
                </c:pt>
                <c:pt idx="1">
                  <c:v>102375000</c:v>
                </c:pt>
              </c:numCache>
            </c:numRef>
          </c:val>
        </c:ser>
        <c:shape val="cylinder"/>
        <c:axId val="167553664"/>
        <c:axId val="173805952"/>
        <c:axId val="0"/>
      </c:bar3DChart>
      <c:catAx>
        <c:axId val="167553664"/>
        <c:scaling>
          <c:orientation val="minMax"/>
        </c:scaling>
        <c:axPos val="b"/>
        <c:tickLblPos val="nextTo"/>
        <c:crossAx val="173805952"/>
        <c:crosses val="autoZero"/>
        <c:auto val="1"/>
        <c:lblAlgn val="ctr"/>
        <c:lblOffset val="100"/>
      </c:catAx>
      <c:valAx>
        <c:axId val="173805952"/>
        <c:scaling>
          <c:orientation val="minMax"/>
        </c:scaling>
        <c:axPos val="l"/>
        <c:majorGridlines/>
        <c:numFmt formatCode="#,##0.00\ &quot;€&quot;" sourceLinked="1"/>
        <c:tickLblPos val="nextTo"/>
        <c:crossAx val="167553664"/>
        <c:crosses val="autoZero"/>
        <c:crossBetween val="between"/>
      </c:valAx>
    </c:plotArea>
    <c:plotVisOnly val="1"/>
  </c:chart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ΑΥΞΟΜΕΙΩΣΗ</a:t>
            </a:r>
            <a:r>
              <a:rPr lang="el-GR" baseline="0" dirty="0" smtClean="0"/>
              <a:t> ΔΕΣΜΕΥΜΕΝΩΝ ΠΟΡΩΝ</a:t>
            </a:r>
            <a:endParaRPr lang="el-GR" dirty="0"/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Φύλλο12!$B$3</c:f>
              <c:strCache>
                <c:ptCount val="1"/>
                <c:pt idx="0">
                  <c:v>ΕΠΙΠΛΕΟΝ ΠΟΡΟΙ</c:v>
                </c:pt>
              </c:strCache>
            </c:strRef>
          </c:tx>
          <c:cat>
            <c:strRef>
              <c:f>Φύλλο12!$C$2:$D$2</c:f>
              <c:strCache>
                <c:ptCount val="2"/>
                <c:pt idx="0">
                  <c:v>ΑΡΧΙΚΗ Δ/Δ</c:v>
                </c:pt>
                <c:pt idx="1">
                  <c:v>ΤΕΛΙΚΗ Δ/Δ</c:v>
                </c:pt>
              </c:strCache>
            </c:strRef>
          </c:cat>
          <c:val>
            <c:numRef>
              <c:f>Φύλλο12!$C$3:$D$3</c:f>
              <c:numCache>
                <c:formatCode>#,##0.00\ _€</c:formatCode>
                <c:ptCount val="2"/>
                <c:pt idx="0">
                  <c:v>72000000</c:v>
                </c:pt>
                <c:pt idx="1">
                  <c:v>102375874</c:v>
                </c:pt>
              </c:numCache>
            </c:numRef>
          </c:val>
        </c:ser>
        <c:shape val="box"/>
        <c:axId val="173817856"/>
        <c:axId val="173819392"/>
        <c:axId val="0"/>
      </c:bar3DChart>
      <c:catAx>
        <c:axId val="173817856"/>
        <c:scaling>
          <c:orientation val="minMax"/>
        </c:scaling>
        <c:axPos val="b"/>
        <c:tickLblPos val="nextTo"/>
        <c:crossAx val="173819392"/>
        <c:crosses val="autoZero"/>
        <c:auto val="1"/>
        <c:lblAlgn val="ctr"/>
        <c:lblOffset val="100"/>
      </c:catAx>
      <c:valAx>
        <c:axId val="173819392"/>
        <c:scaling>
          <c:orientation val="minMax"/>
        </c:scaling>
        <c:axPos val="l"/>
        <c:majorGridlines/>
        <c:numFmt formatCode="#,##0.00\ _€" sourceLinked="1"/>
        <c:tickLblPos val="nextTo"/>
        <c:crossAx val="173817856"/>
        <c:crosses val="autoZero"/>
        <c:crossBetween val="between"/>
      </c:valAx>
    </c:plotArea>
    <c:plotVisOnly val="1"/>
  </c:chart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ΚΑΤΑΝΟΜΗ ΔΑΠΑΝΩΝ</a:t>
            </a:r>
            <a:endParaRPr lang="el-GR" dirty="0"/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Φύλλο14!$B$3</c:f>
              <c:strCache>
                <c:ptCount val="1"/>
                <c:pt idx="0">
                  <c:v>ΓΥΝΑΙΚΕΙΑ ΕΠΙΧ/ΚΟΤΗΤΑ ΑΠΟΘΕΜΑΤΙΚΟΥ</c:v>
                </c:pt>
              </c:strCache>
            </c:strRef>
          </c:tx>
          <c:cat>
            <c:strRef>
              <c:f>Φύλλο14!$C$2:$D$2</c:f>
              <c:strCache>
                <c:ptCount val="2"/>
                <c:pt idx="0">
                  <c:v>ΠΑΓΙΟΣ ΕΞΟΠΛΙΣΜΟΣ</c:v>
                </c:pt>
                <c:pt idx="1">
                  <c:v>ΑΥΛΕΣ ΔΑΠΑΝΕΣ</c:v>
                </c:pt>
              </c:strCache>
            </c:strRef>
          </c:cat>
          <c:val>
            <c:numRef>
              <c:f>Φύλλο14!$C$3:$D$3</c:f>
              <c:numCache>
                <c:formatCode>#,##0.00\ "€"</c:formatCode>
                <c:ptCount val="2"/>
                <c:pt idx="0">
                  <c:v>0</c:v>
                </c:pt>
                <c:pt idx="1">
                  <c:v>64343170</c:v>
                </c:pt>
              </c:numCache>
            </c:numRef>
          </c:val>
        </c:ser>
        <c:shape val="cylinder"/>
        <c:axId val="173860352"/>
        <c:axId val="173861888"/>
        <c:axId val="0"/>
      </c:bar3DChart>
      <c:catAx>
        <c:axId val="173860352"/>
        <c:scaling>
          <c:orientation val="minMax"/>
        </c:scaling>
        <c:axPos val="b"/>
        <c:tickLblPos val="nextTo"/>
        <c:crossAx val="173861888"/>
        <c:crosses val="autoZero"/>
        <c:auto val="1"/>
        <c:lblAlgn val="ctr"/>
        <c:lblOffset val="100"/>
      </c:catAx>
      <c:valAx>
        <c:axId val="173861888"/>
        <c:scaling>
          <c:orientation val="minMax"/>
        </c:scaling>
        <c:axPos val="l"/>
        <c:majorGridlines/>
        <c:numFmt formatCode="#,##0.00\ &quot;€&quot;" sourceLinked="1"/>
        <c:tickLblPos val="nextTo"/>
        <c:crossAx val="173860352"/>
        <c:crosses val="autoZero"/>
        <c:crossBetween val="between"/>
      </c:valAx>
    </c:plotArea>
    <c:plotVisOnly val="1"/>
  </c:chart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ΑΥΞΟΜΕΙΩΣΗ</a:t>
            </a:r>
            <a:r>
              <a:rPr lang="el-GR" baseline="0" dirty="0" smtClean="0"/>
              <a:t> ΔΕΣΜΕΥΜΕΝΩΝ ΠΟΡΩΝ</a:t>
            </a:r>
            <a:endParaRPr lang="el-GR" dirty="0"/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Φύλλο13!$B$3</c:f>
              <c:strCache>
                <c:ptCount val="1"/>
                <c:pt idx="0">
                  <c:v>ΕΠΙΠΛΕΟΝ ΠΟΡΟΙ</c:v>
                </c:pt>
              </c:strCache>
            </c:strRef>
          </c:tx>
          <c:cat>
            <c:strRef>
              <c:f>Φύλλο13!$C$2:$D$2</c:f>
              <c:strCache>
                <c:ptCount val="2"/>
                <c:pt idx="0">
                  <c:v>ΑΡΧΙΚΗ Δ/Δ</c:v>
                </c:pt>
                <c:pt idx="1">
                  <c:v>ΤΕΛΙΚΗ Δ/Δ</c:v>
                </c:pt>
              </c:strCache>
            </c:strRef>
          </c:cat>
          <c:val>
            <c:numRef>
              <c:f>Φύλλο13!$C$3:$D$3</c:f>
              <c:numCache>
                <c:formatCode>#,##0.00\ "€"</c:formatCode>
                <c:ptCount val="2"/>
                <c:pt idx="0">
                  <c:v>40000000</c:v>
                </c:pt>
                <c:pt idx="1">
                  <c:v>64343786</c:v>
                </c:pt>
              </c:numCache>
            </c:numRef>
          </c:val>
        </c:ser>
        <c:shape val="box"/>
        <c:axId val="173877888"/>
        <c:axId val="173887872"/>
        <c:axId val="0"/>
      </c:bar3DChart>
      <c:catAx>
        <c:axId val="173877888"/>
        <c:scaling>
          <c:orientation val="minMax"/>
        </c:scaling>
        <c:axPos val="b"/>
        <c:tickLblPos val="nextTo"/>
        <c:crossAx val="173887872"/>
        <c:crosses val="autoZero"/>
        <c:auto val="1"/>
        <c:lblAlgn val="ctr"/>
        <c:lblOffset val="100"/>
      </c:catAx>
      <c:valAx>
        <c:axId val="173887872"/>
        <c:scaling>
          <c:orientation val="minMax"/>
        </c:scaling>
        <c:axPos val="l"/>
        <c:majorGridlines/>
        <c:numFmt formatCode="#,##0.00\ &quot;€&quot;" sourceLinked="1"/>
        <c:tickLblPos val="nextTo"/>
        <c:crossAx val="173877888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roundedCorners val="1"/>
  <c:chart>
    <c:plotArea>
      <c:layout>
        <c:manualLayout>
          <c:layoutTarget val="inner"/>
          <c:xMode val="edge"/>
          <c:yMode val="edge"/>
          <c:x val="0.15939487819259807"/>
          <c:y val="2.6845637583892711E-2"/>
          <c:w val="0.81652614275611357"/>
          <c:h val="0.86986512591966259"/>
        </c:manualLayout>
      </c:layout>
      <c:lineChart>
        <c:grouping val="standard"/>
        <c:ser>
          <c:idx val="0"/>
          <c:order val="0"/>
          <c:tx>
            <c:strRef>
              <c:f>Φύλλο1!$A$51</c:f>
              <c:strCache>
                <c:ptCount val="1"/>
                <c:pt idx="0">
                  <c:v>ΕΜΠΟΡΙΚΟ ΙΣΟΖΥΓΙΟ </c:v>
                </c:pt>
              </c:strCache>
            </c:strRef>
          </c:tx>
          <c:cat>
            <c:numRef>
              <c:f>Φύλλο1!$B$49:$O$49</c:f>
              <c:numCache>
                <c:formatCode>General</c:formatCode>
                <c:ptCount val="1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</c:numCache>
            </c:numRef>
          </c:cat>
          <c:val>
            <c:numRef>
              <c:f>Φύλλο1!$B$51:$O$51</c:f>
              <c:numCache>
                <c:formatCode>#,##0</c:formatCode>
                <c:ptCount val="14"/>
                <c:pt idx="0">
                  <c:v>-21927500000</c:v>
                </c:pt>
                <c:pt idx="1">
                  <c:v>-21610900000</c:v>
                </c:pt>
                <c:pt idx="2">
                  <c:v>-22708700000</c:v>
                </c:pt>
                <c:pt idx="3">
                  <c:v>-22643500000</c:v>
                </c:pt>
                <c:pt idx="4">
                  <c:v>-25435800000</c:v>
                </c:pt>
                <c:pt idx="5">
                  <c:v>-27558900000</c:v>
                </c:pt>
                <c:pt idx="6">
                  <c:v>-35286300000</c:v>
                </c:pt>
                <c:pt idx="7">
                  <c:v>-41499200000</c:v>
                </c:pt>
                <c:pt idx="8">
                  <c:v>-44048800000</c:v>
                </c:pt>
                <c:pt idx="9">
                  <c:v>-30767300000</c:v>
                </c:pt>
                <c:pt idx="10">
                  <c:v>-28279600000</c:v>
                </c:pt>
                <c:pt idx="11">
                  <c:v>-27229100000</c:v>
                </c:pt>
                <c:pt idx="12">
                  <c:v>-19619000000</c:v>
                </c:pt>
                <c:pt idx="13">
                  <c:v>-17229400000</c:v>
                </c:pt>
              </c:numCache>
            </c:numRef>
          </c:val>
        </c:ser>
        <c:ser>
          <c:idx val="1"/>
          <c:order val="1"/>
          <c:tx>
            <c:strRef>
              <c:f>Φύλλο1!$A$52</c:f>
              <c:strCache>
                <c:ptCount val="1"/>
                <c:pt idx="0">
                  <c:v>ΑΕΠ</c:v>
                </c:pt>
              </c:strCache>
            </c:strRef>
          </c:tx>
          <c:cat>
            <c:numRef>
              <c:f>Φύλλο1!$B$49:$O$49</c:f>
              <c:numCache>
                <c:formatCode>General</c:formatCode>
                <c:ptCount val="1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</c:numCache>
            </c:numRef>
          </c:cat>
          <c:val>
            <c:numRef>
              <c:f>Φύλλο1!$B$52:$O$52</c:f>
              <c:numCache>
                <c:formatCode>#,##0</c:formatCode>
                <c:ptCount val="14"/>
                <c:pt idx="0">
                  <c:v>136281001919.26804</c:v>
                </c:pt>
                <c:pt idx="1">
                  <c:v>146427888655.62219</c:v>
                </c:pt>
                <c:pt idx="2">
                  <c:v>156614607776.39078</c:v>
                </c:pt>
                <c:pt idx="3">
                  <c:v>172431134752.99338</c:v>
                </c:pt>
                <c:pt idx="4">
                  <c:v>185265631569.33698</c:v>
                </c:pt>
                <c:pt idx="5">
                  <c:v>193049664109.90448</c:v>
                </c:pt>
                <c:pt idx="6">
                  <c:v>208622000000</c:v>
                </c:pt>
                <c:pt idx="7">
                  <c:v>223160000000</c:v>
                </c:pt>
                <c:pt idx="8">
                  <c:v>233197667786.33588</c:v>
                </c:pt>
                <c:pt idx="9">
                  <c:v>231081231862.98532</c:v>
                </c:pt>
                <c:pt idx="10">
                  <c:v>222151497759.65988</c:v>
                </c:pt>
                <c:pt idx="11">
                  <c:v>208531701267.2771</c:v>
                </c:pt>
                <c:pt idx="12">
                  <c:v>193347017825.76718</c:v>
                </c:pt>
                <c:pt idx="13">
                  <c:v>182054195562.65735</c:v>
                </c:pt>
              </c:numCache>
            </c:numRef>
          </c:val>
        </c:ser>
        <c:marker val="1"/>
        <c:axId val="84341504"/>
        <c:axId val="84343040"/>
      </c:lineChart>
      <c:catAx>
        <c:axId val="84341504"/>
        <c:scaling>
          <c:orientation val="minMax"/>
        </c:scaling>
        <c:axPos val="b"/>
        <c:numFmt formatCode="General" sourceLinked="1"/>
        <c:tickLblPos val="nextTo"/>
        <c:crossAx val="84343040"/>
        <c:crosses val="autoZero"/>
        <c:auto val="1"/>
        <c:lblAlgn val="ctr"/>
        <c:lblOffset val="100"/>
      </c:catAx>
      <c:valAx>
        <c:axId val="84343040"/>
        <c:scaling>
          <c:orientation val="minMax"/>
        </c:scaling>
        <c:axPos val="l"/>
        <c:majorGridlines>
          <c:spPr>
            <a:ln>
              <a:solidFill>
                <a:sysClr val="windowText" lastClr="000000"/>
              </a:solidFill>
              <a:prstDash val="sysDot"/>
            </a:ln>
          </c:spPr>
        </c:majorGridlines>
        <c:numFmt formatCode="#,##0\ &quot;€&quot;" sourceLinked="0"/>
        <c:tickLblPos val="nextTo"/>
        <c:spPr>
          <a:ln>
            <a:solidFill>
              <a:schemeClr val="tx1"/>
            </a:solidFill>
          </a:ln>
        </c:spPr>
        <c:crossAx val="84341504"/>
        <c:crosses val="autoZero"/>
        <c:crossBetween val="between"/>
        <c:dispUnits>
          <c:builtInUnit val="billions"/>
          <c:dispUnitsLbl>
            <c:layout/>
          </c:dispUnitsLbl>
        </c:dispUnits>
      </c:valAx>
      <c:spPr>
        <a:ln>
          <a:solidFill>
            <a:sysClr val="windowText" lastClr="000000"/>
          </a:solidFill>
        </a:ln>
      </c:spPr>
    </c:plotArea>
    <c:legend>
      <c:legendPos val="b"/>
      <c:layout/>
      <c:spPr>
        <a:ln>
          <a:solidFill>
            <a:schemeClr val="tx2">
              <a:lumMod val="60000"/>
              <a:lumOff val="40000"/>
            </a:schemeClr>
          </a:solidFill>
        </a:ln>
      </c:spPr>
    </c:legend>
    <c:plotVisOnly val="1"/>
  </c:chart>
  <c:spPr>
    <a:ln>
      <a:solidFill>
        <a:sysClr val="windowText" lastClr="000000"/>
      </a:solidFill>
    </a:ln>
    <a:effectLst>
      <a:outerShdw dist="38100" dir="2700000" algn="ctr" rotWithShape="0">
        <a:sysClr val="windowText" lastClr="000000"/>
      </a:outerShdw>
    </a:effectLst>
  </c:spPr>
  <c:txPr>
    <a:bodyPr/>
    <a:lstStyle/>
    <a:p>
      <a:pPr>
        <a:defRPr sz="800">
          <a:latin typeface="Verdana" pitchFamily="34" charset="0"/>
        </a:defRPr>
      </a:pPr>
      <a:endParaRPr lang="el-GR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ΚΑΤΑΝΟΜΗ</a:t>
            </a:r>
            <a:r>
              <a:rPr lang="el-GR" baseline="0" dirty="0" smtClean="0"/>
              <a:t> ΔΑΠΑΝΩΝ</a:t>
            </a:r>
            <a:endParaRPr lang="el-GR" dirty="0"/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Φύλλο15!$B$3</c:f>
              <c:strCache>
                <c:ptCount val="1"/>
                <c:pt idx="0">
                  <c:v>ΜΕΤΕΓΚΑΤΑΣΤΑΣΗ ΕΠΙΧΕΙΡΗΣΕΩΝ</c:v>
                </c:pt>
              </c:strCache>
            </c:strRef>
          </c:tx>
          <c:cat>
            <c:strRef>
              <c:f>Φύλλο15!$C$2:$D$2</c:f>
              <c:strCache>
                <c:ptCount val="2"/>
                <c:pt idx="0">
                  <c:v>ΠΑΓΙΟΣ ΕΞΟΠΛΙΣΜΟΣ</c:v>
                </c:pt>
                <c:pt idx="1">
                  <c:v>ΑΥΛΕΣ ΔΑΠΑΝΕΣ</c:v>
                </c:pt>
              </c:strCache>
            </c:strRef>
          </c:cat>
          <c:val>
            <c:numRef>
              <c:f>Φύλλο15!$C$3:$D$3</c:f>
              <c:numCache>
                <c:formatCode>#,##0.00\ "€"</c:formatCode>
                <c:ptCount val="2"/>
                <c:pt idx="0">
                  <c:v>3500000</c:v>
                </c:pt>
                <c:pt idx="1">
                  <c:v>1670988</c:v>
                </c:pt>
              </c:numCache>
            </c:numRef>
          </c:val>
        </c:ser>
        <c:shape val="cylinder"/>
        <c:axId val="173920640"/>
        <c:axId val="173922176"/>
        <c:axId val="0"/>
      </c:bar3DChart>
      <c:catAx>
        <c:axId val="173920640"/>
        <c:scaling>
          <c:orientation val="minMax"/>
        </c:scaling>
        <c:axPos val="b"/>
        <c:tickLblPos val="nextTo"/>
        <c:crossAx val="173922176"/>
        <c:crosses val="autoZero"/>
        <c:auto val="1"/>
        <c:lblAlgn val="ctr"/>
        <c:lblOffset val="100"/>
      </c:catAx>
      <c:valAx>
        <c:axId val="173922176"/>
        <c:scaling>
          <c:orientation val="minMax"/>
        </c:scaling>
        <c:axPos val="l"/>
        <c:majorGridlines/>
        <c:numFmt formatCode="#,##0.00\ &quot;€&quot;" sourceLinked="1"/>
        <c:tickLblPos val="nextTo"/>
        <c:crossAx val="173920640"/>
        <c:crosses val="autoZero"/>
        <c:crossBetween val="between"/>
      </c:valAx>
    </c:plotArea>
    <c:plotVisOnly val="1"/>
  </c:chart>
  <c:externalData r:id="rId1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ΑΥΞΟΜΕΙΩΣΗ ΔΕΣΜΕΥΜΕΝΩΝ ΠΟΡΩΝ</a:t>
            </a:r>
            <a:endParaRPr lang="el-GR" dirty="0"/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Φύλλο14!$B$3</c:f>
              <c:strCache>
                <c:ptCount val="1"/>
                <c:pt idx="0">
                  <c:v>ΕΠΙΠΛΕΟΝ ΠΟΡΟΙ</c:v>
                </c:pt>
              </c:strCache>
            </c:strRef>
          </c:tx>
          <c:cat>
            <c:strRef>
              <c:f>Φύλλο14!$C$2:$D$2</c:f>
              <c:strCache>
                <c:ptCount val="2"/>
                <c:pt idx="0">
                  <c:v>ΑΡΧΙΚΟΣ Π/Υ</c:v>
                </c:pt>
                <c:pt idx="1">
                  <c:v>ΤΕΛΙΚΟΣ Π/Υ</c:v>
                </c:pt>
              </c:strCache>
            </c:strRef>
          </c:cat>
          <c:val>
            <c:numRef>
              <c:f>Φύλλο14!$C$3:$D$3</c:f>
              <c:numCache>
                <c:formatCode>#,##0.00\ _€</c:formatCode>
                <c:ptCount val="2"/>
                <c:pt idx="0">
                  <c:v>10000000</c:v>
                </c:pt>
                <c:pt idx="1">
                  <c:v>5170988</c:v>
                </c:pt>
              </c:numCache>
            </c:numRef>
          </c:val>
        </c:ser>
        <c:shape val="box"/>
        <c:axId val="173946368"/>
        <c:axId val="173947904"/>
        <c:axId val="0"/>
      </c:bar3DChart>
      <c:catAx>
        <c:axId val="173946368"/>
        <c:scaling>
          <c:orientation val="minMax"/>
        </c:scaling>
        <c:axPos val="b"/>
        <c:tickLblPos val="nextTo"/>
        <c:crossAx val="173947904"/>
        <c:crosses val="autoZero"/>
        <c:auto val="1"/>
        <c:lblAlgn val="ctr"/>
        <c:lblOffset val="100"/>
      </c:catAx>
      <c:valAx>
        <c:axId val="173947904"/>
        <c:scaling>
          <c:orientation val="minMax"/>
        </c:scaling>
        <c:axPos val="l"/>
        <c:majorGridlines/>
        <c:numFmt formatCode="#,##0.00\ _€" sourceLinked="1"/>
        <c:tickLblPos val="nextTo"/>
        <c:crossAx val="173946368"/>
        <c:crosses val="autoZero"/>
        <c:crossBetween val="between"/>
      </c:valAx>
    </c:plotArea>
    <c:plotVisOnly val="1"/>
  </c:chart>
  <c:externalData r:id="rId1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ΚΑΤΑΝΟΜΗ</a:t>
            </a:r>
            <a:r>
              <a:rPr lang="el-GR" baseline="0" dirty="0" smtClean="0"/>
              <a:t> ΔΑΠΑΝΩΝ</a:t>
            </a:r>
            <a:endParaRPr lang="el-GR" dirty="0"/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Φύλλο13!$B$3</c:f>
              <c:strCache>
                <c:ptCount val="1"/>
                <c:pt idx="0">
                  <c:v>ΕΝΙΣΧΥΣΗ ΜΜΕ – ΠΕΠ</c:v>
                </c:pt>
              </c:strCache>
            </c:strRef>
          </c:tx>
          <c:cat>
            <c:strRef>
              <c:f>Φύλλο13!$C$2:$D$2</c:f>
              <c:strCache>
                <c:ptCount val="2"/>
                <c:pt idx="0">
                  <c:v>ΠΑΓΙΟΣ ΕΞΟΠΛΙΣΜΟΣ</c:v>
                </c:pt>
                <c:pt idx="1">
                  <c:v>ΑΥΛΕΣ ΔΑΠΑΝΕΣ</c:v>
                </c:pt>
              </c:strCache>
            </c:strRef>
          </c:cat>
          <c:val>
            <c:numRef>
              <c:f>Φύλλο13!$C$3:$D$3</c:f>
              <c:numCache>
                <c:formatCode>#,##0.00\ "€"</c:formatCode>
                <c:ptCount val="2"/>
                <c:pt idx="0">
                  <c:v>680000000</c:v>
                </c:pt>
                <c:pt idx="1">
                  <c:v>185000000</c:v>
                </c:pt>
              </c:numCache>
            </c:numRef>
          </c:val>
        </c:ser>
        <c:shape val="cylinder"/>
        <c:axId val="173972480"/>
        <c:axId val="173978368"/>
        <c:axId val="0"/>
      </c:bar3DChart>
      <c:catAx>
        <c:axId val="173972480"/>
        <c:scaling>
          <c:orientation val="minMax"/>
        </c:scaling>
        <c:axPos val="b"/>
        <c:tickLblPos val="nextTo"/>
        <c:crossAx val="173978368"/>
        <c:crosses val="autoZero"/>
        <c:auto val="1"/>
        <c:lblAlgn val="ctr"/>
        <c:lblOffset val="100"/>
      </c:catAx>
      <c:valAx>
        <c:axId val="173978368"/>
        <c:scaling>
          <c:orientation val="minMax"/>
        </c:scaling>
        <c:axPos val="l"/>
        <c:majorGridlines/>
        <c:numFmt formatCode="#,##0.00\ &quot;€&quot;" sourceLinked="1"/>
        <c:tickLblPos val="nextTo"/>
        <c:crossAx val="173972480"/>
        <c:crosses val="autoZero"/>
        <c:crossBetween val="between"/>
      </c:valAx>
    </c:plotArea>
    <c:plotVisOnly val="1"/>
  </c:chart>
  <c:externalData r:id="rId1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ΑΥΞΟΜΕΙΩΣΗ</a:t>
            </a:r>
            <a:r>
              <a:rPr lang="el-GR" baseline="0" dirty="0" smtClean="0"/>
              <a:t> ΔΕΣΜΕΥΜΕΝΩΝ ΠΟΡΩΝ</a:t>
            </a:r>
            <a:endParaRPr lang="el-GR" dirty="0"/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0.24726618547681575"/>
          <c:y val="0.23647018081073223"/>
          <c:w val="0.66674912510936213"/>
          <c:h val="0.61514253426655063"/>
        </c:manualLayout>
      </c:layout>
      <c:bar3DChart>
        <c:barDir val="col"/>
        <c:grouping val="clustered"/>
        <c:ser>
          <c:idx val="0"/>
          <c:order val="0"/>
          <c:tx>
            <c:strRef>
              <c:f>Φύλλο15!$B$3</c:f>
              <c:strCache>
                <c:ptCount val="1"/>
                <c:pt idx="0">
                  <c:v>ΕΠΙΠΛΕΟΝ ΠΟΡΟΙ</c:v>
                </c:pt>
              </c:strCache>
            </c:strRef>
          </c:tx>
          <c:cat>
            <c:strRef>
              <c:f>Φύλλο15!$C$2:$D$2</c:f>
              <c:strCache>
                <c:ptCount val="2"/>
                <c:pt idx="0">
                  <c:v>ΑΡΧΙΚΗ Δ/Δ</c:v>
                </c:pt>
                <c:pt idx="1">
                  <c:v>ΤΕΛΙΚΗ Δ/Δ</c:v>
                </c:pt>
              </c:strCache>
            </c:strRef>
          </c:cat>
          <c:val>
            <c:numRef>
              <c:f>Φύλλο15!$C$3:$D$3</c:f>
              <c:numCache>
                <c:formatCode>#,##0.00\ "€"</c:formatCode>
                <c:ptCount val="2"/>
                <c:pt idx="0">
                  <c:v>456000000</c:v>
                </c:pt>
                <c:pt idx="1">
                  <c:v>865196066</c:v>
                </c:pt>
              </c:numCache>
            </c:numRef>
          </c:val>
        </c:ser>
        <c:shape val="box"/>
        <c:axId val="176304512"/>
        <c:axId val="176306048"/>
        <c:axId val="0"/>
      </c:bar3DChart>
      <c:catAx>
        <c:axId val="176304512"/>
        <c:scaling>
          <c:orientation val="minMax"/>
        </c:scaling>
        <c:axPos val="b"/>
        <c:tickLblPos val="nextTo"/>
        <c:crossAx val="176306048"/>
        <c:crosses val="autoZero"/>
        <c:auto val="1"/>
        <c:lblAlgn val="ctr"/>
        <c:lblOffset val="100"/>
      </c:catAx>
      <c:valAx>
        <c:axId val="176306048"/>
        <c:scaling>
          <c:orientation val="minMax"/>
        </c:scaling>
        <c:axPos val="l"/>
        <c:majorGridlines/>
        <c:numFmt formatCode="#,##0.00\ &quot;€&quot;" sourceLinked="1"/>
        <c:tickLblPos val="nextTo"/>
        <c:crossAx val="176304512"/>
        <c:crosses val="autoZero"/>
        <c:crossBetween val="between"/>
      </c:valAx>
    </c:plotArea>
    <c:plotVisOnly val="1"/>
  </c:chart>
  <c:externalData r:id="rId1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Φύλλο1!$C$3:$C$17</c:f>
              <c:strCache>
                <c:ptCount val="15"/>
                <c:pt idx="0">
                  <c:v>ΕΠΙΧ/ΚΟΤΗΤΑΣ ΓΥΝΑΙΚΩΝ (ΕΟΜΜΕΧ)</c:v>
                </c:pt>
                <c:pt idx="1">
                  <c:v>ΕΠΙΧ/ΚΟΤΗΤΑΣ ΝΕΩΝ (ΕΟΜΜΕΧ)</c:v>
                </c:pt>
                <c:pt idx="2">
                  <c:v>ΠΡΑΣΙΝΗ ΕΠΙΧΕΙΡΗΣΗ 2010</c:v>
                </c:pt>
                <c:pt idx="3">
                  <c:v>ΕΝΔΥΣΗ ΥΠΟΔΗΣΗ (ΕΟΜΜΕΧ)</c:v>
                </c:pt>
                <c:pt idx="4">
                  <c:v>ΜΕΤΑΠΟΙΗΣΗ ΣΤΙΣ ΝΕΕΣ ΣΥΝΘΗΚΕΣ</c:v>
                </c:pt>
                <c:pt idx="5">
                  <c:v>ΠΡΑΣΙΝΟΣ ΤΟΥΡΙΣΜΟΣ</c:v>
                </c:pt>
                <c:pt idx="6">
                  <c:v>ΕΞΩΣΤΡΕΦΕΙΑ (Α ΚΥΚΛΟΣ) </c:v>
                </c:pt>
                <c:pt idx="7">
                  <c:v>ΝΕΑ ΚΑΙΝΟΤΟΜΙΚΗ ΕΠΙΧ/ΚΟΤΗΤΑ</c:v>
                </c:pt>
                <c:pt idx="8">
                  <c:v>ΕΝΑΛΛΑΚΤΙΚΟΣ ΤΟΥΡΙΣΜΟΣ</c:v>
                </c:pt>
                <c:pt idx="9">
                  <c:v>ΕΘΝΙΚΟ ΑΠΟΘΕΜΑΤΙΚΟ ΑΠΡΟΒΛΕΠΤΩΝ</c:v>
                </c:pt>
                <c:pt idx="10">
                  <c:v>ΧΕΡΣΑΙΕΣ ΕΜΠΟΡΕΥΜΑΤΙΚΕΣ ΜΕΤΑΦΟΡΕΣ</c:v>
                </c:pt>
                <c:pt idx="11">
                  <c:v>ΕΝΙΣΧΥΣΗ ΜΜΕ – ΠΕΠ</c:v>
                </c:pt>
                <c:pt idx="12">
                  <c:v>ΓΥΝΑΙΚΕΙΑ ΕΠΙΧ/ΚΟΤΗΤΑ ΑΠΟΘΕΜΑΤΙΚΟΥ</c:v>
                </c:pt>
                <c:pt idx="13">
                  <c:v>ΜΕΤΕΓΚΑΤΑΣΤΑΣΗ ΕΠΙΧΕΙΡΗΣΕΩΝ</c:v>
                </c:pt>
                <c:pt idx="14">
                  <c:v>ΕΞΩΣΤΡΕΦΕΙΑ (Β ΚΥΚΛΟΣ)</c:v>
                </c:pt>
              </c:strCache>
            </c:strRef>
          </c:cat>
          <c:val>
            <c:numRef>
              <c:f>Φύλλο1!$D$3:$D$17</c:f>
              <c:numCache>
                <c:formatCode>0.00%</c:formatCode>
                <c:ptCount val="15"/>
                <c:pt idx="0">
                  <c:v>0.12450000000000012</c:v>
                </c:pt>
                <c:pt idx="1">
                  <c:v>0.15610000000000004</c:v>
                </c:pt>
                <c:pt idx="2">
                  <c:v>0.28720000000000001</c:v>
                </c:pt>
                <c:pt idx="3">
                  <c:v>0.34900000000000031</c:v>
                </c:pt>
                <c:pt idx="4">
                  <c:v>0.29240000000000038</c:v>
                </c:pt>
                <c:pt idx="5">
                  <c:v>0.22420000000000004</c:v>
                </c:pt>
                <c:pt idx="6">
                  <c:v>0.30200000000000032</c:v>
                </c:pt>
                <c:pt idx="7">
                  <c:v>0.15660000000000004</c:v>
                </c:pt>
                <c:pt idx="8">
                  <c:v>8.2000000000000003E-2</c:v>
                </c:pt>
                <c:pt idx="9">
                  <c:v>0.44500000000000006</c:v>
                </c:pt>
                <c:pt idx="10">
                  <c:v>7.9300000000000134E-2</c:v>
                </c:pt>
                <c:pt idx="11">
                  <c:v>8.0700000000000063E-2</c:v>
                </c:pt>
                <c:pt idx="12">
                  <c:v>0.10879999999999999</c:v>
                </c:pt>
                <c:pt idx="13" formatCode="0%">
                  <c:v>0</c:v>
                </c:pt>
                <c:pt idx="14">
                  <c:v>4.3700000000000024E-2</c:v>
                </c:pt>
              </c:numCache>
            </c:numRef>
          </c:val>
        </c:ser>
        <c:shape val="cylinder"/>
        <c:axId val="176323584"/>
        <c:axId val="176337664"/>
        <c:axId val="0"/>
      </c:bar3DChart>
      <c:catAx>
        <c:axId val="176323584"/>
        <c:scaling>
          <c:orientation val="minMax"/>
        </c:scaling>
        <c:axPos val="b"/>
        <c:tickLblPos val="nextTo"/>
        <c:crossAx val="176337664"/>
        <c:crosses val="autoZero"/>
        <c:auto val="1"/>
        <c:lblAlgn val="ctr"/>
        <c:lblOffset val="100"/>
      </c:catAx>
      <c:valAx>
        <c:axId val="176337664"/>
        <c:scaling>
          <c:orientation val="minMax"/>
        </c:scaling>
        <c:axPos val="l"/>
        <c:majorGridlines/>
        <c:numFmt formatCode="0.00%" sourceLinked="1"/>
        <c:tickLblPos val="nextTo"/>
        <c:crossAx val="176323584"/>
        <c:crosses val="autoZero"/>
        <c:crossBetween val="between"/>
      </c:valAx>
    </c:plotArea>
    <c:plotVisOnly val="1"/>
  </c:chart>
  <c:spPr>
    <a:solidFill>
      <a:schemeClr val="bg1">
        <a:lumMod val="85000"/>
      </a:schemeClr>
    </a:solidFill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ΚΑΤΑΝΟΜΗ</a:t>
            </a:r>
            <a:r>
              <a:rPr lang="el-GR" baseline="0" dirty="0" smtClean="0"/>
              <a:t> ΔΑΠΑΝΩΝ</a:t>
            </a:r>
            <a:endParaRPr lang="el-GR" dirty="0"/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0.22616885389326344"/>
          <c:y val="0.21795202682997974"/>
          <c:w val="0.68663801399825064"/>
          <c:h val="0.54929607757363663"/>
        </c:manualLayout>
      </c:layout>
      <c:bar3DChart>
        <c:barDir val="col"/>
        <c:grouping val="clustered"/>
        <c:ser>
          <c:idx val="0"/>
          <c:order val="0"/>
          <c:tx>
            <c:strRef>
              <c:f>Φύλλο6!$B$3</c:f>
              <c:strCache>
                <c:ptCount val="1"/>
                <c:pt idx="0">
                  <c:v>ΜΕΤΑΠΟΙΗΣΗ ΣΤΙΣ ΝΕΕΣ ΣΥΝΘΗΚΕΣ</c:v>
                </c:pt>
              </c:strCache>
            </c:strRef>
          </c:tx>
          <c:cat>
            <c:strRef>
              <c:f>Φύλλο6!$C$2:$D$2</c:f>
              <c:strCache>
                <c:ptCount val="2"/>
                <c:pt idx="0">
                  <c:v>ΠΑΓΙΟΣ ΕΞΟΠΛΙΣΜΟΣ</c:v>
                </c:pt>
                <c:pt idx="1">
                  <c:v>ΑΥΛΕΣ ΔΑΠΑΝΕΣ</c:v>
                </c:pt>
              </c:strCache>
            </c:strRef>
          </c:cat>
          <c:val>
            <c:numRef>
              <c:f>Φύλλο6!$C$3:$D$3</c:f>
              <c:numCache>
                <c:formatCode>#,##0.00\ "€"</c:formatCode>
                <c:ptCount val="2"/>
                <c:pt idx="0">
                  <c:v>130670141</c:v>
                </c:pt>
                <c:pt idx="1">
                  <c:v>54000000</c:v>
                </c:pt>
              </c:numCache>
            </c:numRef>
          </c:val>
        </c:ser>
        <c:shape val="cylinder"/>
        <c:axId val="165765120"/>
        <c:axId val="165766656"/>
        <c:axId val="0"/>
      </c:bar3DChart>
      <c:catAx>
        <c:axId val="165765120"/>
        <c:scaling>
          <c:orientation val="minMax"/>
        </c:scaling>
        <c:axPos val="b"/>
        <c:tickLblPos val="nextTo"/>
        <c:crossAx val="165766656"/>
        <c:crosses val="autoZero"/>
        <c:auto val="1"/>
        <c:lblAlgn val="ctr"/>
        <c:lblOffset val="100"/>
      </c:catAx>
      <c:valAx>
        <c:axId val="165766656"/>
        <c:scaling>
          <c:orientation val="minMax"/>
        </c:scaling>
        <c:axPos val="l"/>
        <c:majorGridlines/>
        <c:numFmt formatCode="#,##0.00\ &quot;€&quot;" sourceLinked="1"/>
        <c:tickLblPos val="nextTo"/>
        <c:crossAx val="165765120"/>
        <c:crosses val="autoZero"/>
        <c:crossBetween val="between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ΑΥΞΟΜΕΙΩΣΗ ΔΕΣΜΕΥΜΕΝΩΝ ΠΟΡΩΝ</a:t>
            </a:r>
            <a:endParaRPr lang="el-GR" dirty="0"/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0.24726618547681575"/>
          <c:y val="0.31968759113444251"/>
          <c:w val="0.70828937007874015"/>
          <c:h val="0.587480679498396"/>
        </c:manualLayout>
      </c:layout>
      <c:bar3DChart>
        <c:barDir val="col"/>
        <c:grouping val="clustered"/>
        <c:ser>
          <c:idx val="0"/>
          <c:order val="0"/>
          <c:tx>
            <c:strRef>
              <c:f>Φύλλο15!$B$3</c:f>
              <c:strCache>
                <c:ptCount val="1"/>
                <c:pt idx="0">
                  <c:v>ΕΠΙΠΛΕΟΝ ΠΟΡΟΙ</c:v>
                </c:pt>
              </c:strCache>
            </c:strRef>
          </c:tx>
          <c:cat>
            <c:strRef>
              <c:f>Φύλλο15!$C$2:$D$2</c:f>
              <c:strCache>
                <c:ptCount val="2"/>
                <c:pt idx="0">
                  <c:v>ΑΡΧΙΚΗ Δ/Δ</c:v>
                </c:pt>
                <c:pt idx="1">
                  <c:v>ΤΕΛΙΚΗ Δ/Δ</c:v>
                </c:pt>
              </c:strCache>
            </c:strRef>
          </c:cat>
          <c:val>
            <c:numRef>
              <c:f>Φύλλο15!$C$3:$D$3</c:f>
              <c:numCache>
                <c:formatCode>#,##0.00\ "€"</c:formatCode>
                <c:ptCount val="2"/>
                <c:pt idx="0">
                  <c:v>456000000</c:v>
                </c:pt>
                <c:pt idx="1">
                  <c:v>865196066</c:v>
                </c:pt>
              </c:numCache>
            </c:numRef>
          </c:val>
        </c:ser>
        <c:shape val="box"/>
        <c:axId val="165782656"/>
        <c:axId val="165784192"/>
        <c:axId val="0"/>
      </c:bar3DChart>
      <c:catAx>
        <c:axId val="165782656"/>
        <c:scaling>
          <c:orientation val="minMax"/>
        </c:scaling>
        <c:axPos val="b"/>
        <c:tickLblPos val="nextTo"/>
        <c:crossAx val="165784192"/>
        <c:crosses val="autoZero"/>
        <c:auto val="1"/>
        <c:lblAlgn val="ctr"/>
        <c:lblOffset val="100"/>
      </c:catAx>
      <c:valAx>
        <c:axId val="165784192"/>
        <c:scaling>
          <c:orientation val="minMax"/>
        </c:scaling>
        <c:axPos val="l"/>
        <c:majorGridlines/>
        <c:numFmt formatCode="#,##0.00\ &quot;€&quot;" sourceLinked="1"/>
        <c:tickLblPos val="nextTo"/>
        <c:crossAx val="165782656"/>
        <c:crosses val="autoZero"/>
        <c:crossBetween val="between"/>
      </c:valAx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ΚΑΤΑΝΟΜΗ ΔΑΠΑΝΩΝ</a:t>
            </a:r>
            <a:endParaRPr lang="el-GR" dirty="0"/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0.30195328637412394"/>
          <c:y val="0.21332190480127541"/>
          <c:w val="0.65142555453974726"/>
          <c:h val="0.6327121609798777"/>
        </c:manualLayout>
      </c:layout>
      <c:bar3DChart>
        <c:barDir val="col"/>
        <c:grouping val="clustered"/>
        <c:ser>
          <c:idx val="0"/>
          <c:order val="0"/>
          <c:tx>
            <c:strRef>
              <c:f>Φύλλο4!$B$2</c:f>
              <c:strCache>
                <c:ptCount val="1"/>
                <c:pt idx="0">
                  <c:v>ΠΡΑΣΙΝΗ ΕΠΙΧΕΙΡΗΣΗ 2010</c:v>
                </c:pt>
              </c:strCache>
            </c:strRef>
          </c:tx>
          <c:cat>
            <c:strRef>
              <c:f>Φύλλο4!$C$1:$D$1</c:f>
              <c:strCache>
                <c:ptCount val="2"/>
                <c:pt idx="0">
                  <c:v>ΠΑΓΙΟΣ ΕΞΟΠΛΙΣΜΟΣ</c:v>
                </c:pt>
                <c:pt idx="1">
                  <c:v>ΑΥΛΕΣ ΔΑΠΑΝΕΣ</c:v>
                </c:pt>
              </c:strCache>
            </c:strRef>
          </c:cat>
          <c:val>
            <c:numRef>
              <c:f>Φύλλο4!$C$2:$D$2</c:f>
              <c:numCache>
                <c:formatCode>#,##0.00\ "€"</c:formatCode>
                <c:ptCount val="2"/>
                <c:pt idx="0">
                  <c:v>2500000</c:v>
                </c:pt>
                <c:pt idx="1">
                  <c:v>567219</c:v>
                </c:pt>
              </c:numCache>
            </c:numRef>
          </c:val>
        </c:ser>
        <c:shape val="cylinder"/>
        <c:axId val="165800576"/>
        <c:axId val="165810560"/>
        <c:axId val="0"/>
      </c:bar3DChart>
      <c:catAx>
        <c:axId val="165800576"/>
        <c:scaling>
          <c:orientation val="minMax"/>
        </c:scaling>
        <c:axPos val="b"/>
        <c:tickLblPos val="nextTo"/>
        <c:crossAx val="165810560"/>
        <c:crosses val="autoZero"/>
        <c:auto val="1"/>
        <c:lblAlgn val="ctr"/>
        <c:lblOffset val="100"/>
      </c:catAx>
      <c:valAx>
        <c:axId val="165810560"/>
        <c:scaling>
          <c:orientation val="minMax"/>
        </c:scaling>
        <c:axPos val="l"/>
        <c:majorGridlines/>
        <c:numFmt formatCode="#,##0.00\ &quot;€&quot;" sourceLinked="1"/>
        <c:tickLblPos val="nextTo"/>
        <c:crossAx val="165800576"/>
        <c:crosses val="autoZero"/>
        <c:crossBetween val="between"/>
      </c:valAx>
    </c:plotArea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ΑΥΞΟΜΕΙΩΣΗ ΔΕΣΜΕΥΜΕΝΩΝ ΠΟΡΩΝ</a:t>
            </a:r>
            <a:endParaRPr lang="el-GR" dirty="0"/>
          </a:p>
        </c:rich>
      </c:tx>
      <c:layout>
        <c:manualLayout>
          <c:xMode val="edge"/>
          <c:yMode val="edge"/>
          <c:x val="0.16587578232048292"/>
          <c:y val="5.0925925925925923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Φύλλο2!$B$3</c:f>
              <c:strCache>
                <c:ptCount val="1"/>
                <c:pt idx="0">
                  <c:v>ΕΠΙΠΛΕΟΝ ΠΟΡΟΙ</c:v>
                </c:pt>
              </c:strCache>
            </c:strRef>
          </c:tx>
          <c:cat>
            <c:strRef>
              <c:f>Φύλλο2!$C$2:$D$2</c:f>
              <c:strCache>
                <c:ptCount val="2"/>
                <c:pt idx="0">
                  <c:v>ΑΡΧΙΚΗ Δ/Δ</c:v>
                </c:pt>
                <c:pt idx="1">
                  <c:v>ΤΕΛΙΚΗ Δ/Δ</c:v>
                </c:pt>
              </c:strCache>
            </c:strRef>
          </c:cat>
          <c:val>
            <c:numRef>
              <c:f>Φύλλο2!$C$3:$D$3</c:f>
              <c:numCache>
                <c:formatCode>#,##0.00\ _€</c:formatCode>
                <c:ptCount val="2"/>
                <c:pt idx="0">
                  <c:v>30000000</c:v>
                </c:pt>
                <c:pt idx="1">
                  <c:v>3067219</c:v>
                </c:pt>
              </c:numCache>
            </c:numRef>
          </c:val>
        </c:ser>
        <c:shape val="box"/>
        <c:axId val="165822464"/>
        <c:axId val="165824000"/>
        <c:axId val="0"/>
      </c:bar3DChart>
      <c:catAx>
        <c:axId val="165822464"/>
        <c:scaling>
          <c:orientation val="minMax"/>
        </c:scaling>
        <c:axPos val="b"/>
        <c:tickLblPos val="nextTo"/>
        <c:crossAx val="165824000"/>
        <c:crosses val="autoZero"/>
        <c:auto val="1"/>
        <c:lblAlgn val="ctr"/>
        <c:lblOffset val="100"/>
      </c:catAx>
      <c:valAx>
        <c:axId val="165824000"/>
        <c:scaling>
          <c:orientation val="minMax"/>
        </c:scaling>
        <c:axPos val="l"/>
        <c:majorGridlines/>
        <c:numFmt formatCode="#,##0.00\ _€" sourceLinked="1"/>
        <c:tickLblPos val="nextTo"/>
        <c:crossAx val="165822464"/>
        <c:crosses val="autoZero"/>
        <c:crossBetween val="between"/>
      </c:valAx>
    </c:plotArea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ΚΑΤΑΝΟΜΗ ΔΑΠΑΝΩΝ </a:t>
            </a:r>
            <a:endParaRPr lang="el-GR" dirty="0"/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0.20496849556398525"/>
          <c:y val="0.17669498362615793"/>
          <c:w val="0.795031504436015"/>
          <c:h val="0.71810638765004942"/>
        </c:manualLayout>
      </c:layout>
      <c:bar3DChart>
        <c:barDir val="col"/>
        <c:grouping val="clustered"/>
        <c:ser>
          <c:idx val="0"/>
          <c:order val="0"/>
          <c:tx>
            <c:strRef>
              <c:f>Φύλλο8!$B$3</c:f>
              <c:strCache>
                <c:ptCount val="1"/>
                <c:pt idx="0">
                  <c:v>ΕΞΩΣΤΡΕΦΕΙΑ (Α ΚΥΚΛΟΣ) </c:v>
                </c:pt>
              </c:strCache>
            </c:strRef>
          </c:tx>
          <c:cat>
            <c:strRef>
              <c:f>Φύλλο8!$C$2:$D$2</c:f>
              <c:strCache>
                <c:ptCount val="2"/>
                <c:pt idx="0">
                  <c:v>ΠΑΓΙΟΣ ΕΞΟΠΛΙΣΜΟΣ</c:v>
                </c:pt>
                <c:pt idx="1">
                  <c:v>ΑΥΛΕΣ ΔΑΠΑΝΕΣ</c:v>
                </c:pt>
              </c:strCache>
            </c:strRef>
          </c:cat>
          <c:val>
            <c:numRef>
              <c:f>Φύλλο8!$C$3:$D$3</c:f>
              <c:numCache>
                <c:formatCode>#,##0.00\ "€"</c:formatCode>
                <c:ptCount val="2"/>
                <c:pt idx="0">
                  <c:v>17000000</c:v>
                </c:pt>
                <c:pt idx="1">
                  <c:v>27840000</c:v>
                </c:pt>
              </c:numCache>
            </c:numRef>
          </c:val>
        </c:ser>
        <c:shape val="cylinder"/>
        <c:axId val="165856768"/>
        <c:axId val="165858304"/>
        <c:axId val="0"/>
      </c:bar3DChart>
      <c:catAx>
        <c:axId val="165856768"/>
        <c:scaling>
          <c:orientation val="minMax"/>
        </c:scaling>
        <c:axPos val="b"/>
        <c:tickLblPos val="nextTo"/>
        <c:crossAx val="165858304"/>
        <c:crosses val="autoZero"/>
        <c:auto val="1"/>
        <c:lblAlgn val="ctr"/>
        <c:lblOffset val="100"/>
      </c:catAx>
      <c:valAx>
        <c:axId val="165858304"/>
        <c:scaling>
          <c:orientation val="minMax"/>
        </c:scaling>
        <c:axPos val="l"/>
        <c:majorGridlines/>
        <c:numFmt formatCode="#,##0.00\ &quot;€&quot;" sourceLinked="1"/>
        <c:tickLblPos val="nextTo"/>
        <c:crossAx val="165856768"/>
        <c:crosses val="autoZero"/>
        <c:crossBetween val="between"/>
      </c:valAx>
    </c:plotArea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/>
            </a:pPr>
            <a:r>
              <a:rPr lang="el-GR" dirty="0" smtClean="0"/>
              <a:t>ΑΥΞΟΜΕΙΩΣΗ ΔΕΣΜΕΥΜΕΝΩΝ ΠΟΡΩΝ</a:t>
            </a:r>
            <a:endParaRPr lang="el-GR" dirty="0"/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Φύλλο3!$C$3</c:f>
              <c:strCache>
                <c:ptCount val="1"/>
                <c:pt idx="0">
                  <c:v>ΕΠΙΠΛΕΟΝ ΠΟΡΟΙ</c:v>
                </c:pt>
              </c:strCache>
            </c:strRef>
          </c:tx>
          <c:cat>
            <c:strRef>
              <c:f>Φύλλο3!$D$2:$E$2</c:f>
              <c:strCache>
                <c:ptCount val="2"/>
                <c:pt idx="0">
                  <c:v>ΑΡΧΙΚΗ Δ/Δ</c:v>
                </c:pt>
                <c:pt idx="1">
                  <c:v>ΤΕΛΙΚΗ Δ/Δ</c:v>
                </c:pt>
              </c:strCache>
            </c:strRef>
          </c:cat>
          <c:val>
            <c:numRef>
              <c:f>Φύλλο3!$D$3:$E$3</c:f>
              <c:numCache>
                <c:formatCode>#,##0.00\ _€</c:formatCode>
                <c:ptCount val="2"/>
                <c:pt idx="0">
                  <c:v>100000000</c:v>
                </c:pt>
                <c:pt idx="1">
                  <c:v>44843925</c:v>
                </c:pt>
              </c:numCache>
            </c:numRef>
          </c:val>
        </c:ser>
        <c:shape val="box"/>
        <c:axId val="165874304"/>
        <c:axId val="165896576"/>
        <c:axId val="0"/>
      </c:bar3DChart>
      <c:catAx>
        <c:axId val="165874304"/>
        <c:scaling>
          <c:orientation val="minMax"/>
        </c:scaling>
        <c:axPos val="b"/>
        <c:tickLblPos val="nextTo"/>
        <c:crossAx val="165896576"/>
        <c:crosses val="autoZero"/>
        <c:auto val="1"/>
        <c:lblAlgn val="ctr"/>
        <c:lblOffset val="100"/>
      </c:catAx>
      <c:valAx>
        <c:axId val="165896576"/>
        <c:scaling>
          <c:orientation val="minMax"/>
        </c:scaling>
        <c:axPos val="l"/>
        <c:majorGridlines/>
        <c:numFmt formatCode="#,##0.00\ _€" sourceLinked="1"/>
        <c:tickLblPos val="nextTo"/>
        <c:crossAx val="165874304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BA3B-E50B-40DB-8F64-1E35CAE9200F}" type="datetimeFigureOut">
              <a:rPr lang="el-GR" smtClean="0"/>
              <a:pPr/>
              <a:t>17/09/2014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D6481-16AA-4A06-ABA5-9D4A78B4F0D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BA3B-E50B-40DB-8F64-1E35CAE9200F}" type="datetimeFigureOut">
              <a:rPr lang="el-GR" smtClean="0"/>
              <a:pPr/>
              <a:t>17/09/2014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D6481-16AA-4A06-ABA5-9D4A78B4F0D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BA3B-E50B-40DB-8F64-1E35CAE9200F}" type="datetimeFigureOut">
              <a:rPr lang="el-GR" smtClean="0"/>
              <a:pPr/>
              <a:t>17/09/2014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D6481-16AA-4A06-ABA5-9D4A78B4F0D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BA3B-E50B-40DB-8F64-1E35CAE9200F}" type="datetimeFigureOut">
              <a:rPr lang="el-GR" smtClean="0"/>
              <a:pPr/>
              <a:t>17/09/2014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D6481-16AA-4A06-ABA5-9D4A78B4F0DC}" type="slidenum">
              <a:rPr lang="el-GR" smtClean="0"/>
              <a:pPr/>
              <a:t>‹#›</a:t>
            </a:fld>
            <a:endParaRPr lang="el-GR"/>
          </a:p>
        </p:txBody>
      </p:sp>
      <p:pic>
        <p:nvPicPr>
          <p:cNvPr id="1026" name="Picture 2" descr="C:\Users\User\Desktop\TEMPLATE_new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46721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BA3B-E50B-40DB-8F64-1E35CAE9200F}" type="datetimeFigureOut">
              <a:rPr lang="el-GR" smtClean="0"/>
              <a:pPr/>
              <a:t>17/09/2014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D6481-16AA-4A06-ABA5-9D4A78B4F0D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BA3B-E50B-40DB-8F64-1E35CAE9200F}" type="datetimeFigureOut">
              <a:rPr lang="el-GR" smtClean="0"/>
              <a:pPr/>
              <a:t>17/09/2014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D6481-16AA-4A06-ABA5-9D4A78B4F0D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BA3B-E50B-40DB-8F64-1E35CAE9200F}" type="datetimeFigureOut">
              <a:rPr lang="el-GR" smtClean="0"/>
              <a:pPr/>
              <a:t>17/09/2014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D6481-16AA-4A06-ABA5-9D4A78B4F0D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BA3B-E50B-40DB-8F64-1E35CAE9200F}" type="datetimeFigureOut">
              <a:rPr lang="el-GR" smtClean="0"/>
              <a:pPr/>
              <a:t>17/09/2014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D6481-16AA-4A06-ABA5-9D4A78B4F0D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BA3B-E50B-40DB-8F64-1E35CAE9200F}" type="datetimeFigureOut">
              <a:rPr lang="el-GR" smtClean="0"/>
              <a:pPr/>
              <a:t>17/09/2014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D6481-16AA-4A06-ABA5-9D4A78B4F0D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BA3B-E50B-40DB-8F64-1E35CAE9200F}" type="datetimeFigureOut">
              <a:rPr lang="el-GR" smtClean="0"/>
              <a:pPr/>
              <a:t>17/09/2014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D6481-16AA-4A06-ABA5-9D4A78B4F0D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ABA3B-E50B-40DB-8F64-1E35CAE9200F}" type="datetimeFigureOut">
              <a:rPr lang="el-GR" smtClean="0"/>
              <a:pPr/>
              <a:t>17/09/2014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D6481-16AA-4A06-ABA5-9D4A78B4F0D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ABA3B-E50B-40DB-8F64-1E35CAE9200F}" type="datetimeFigureOut">
              <a:rPr lang="el-GR" smtClean="0"/>
              <a:pPr/>
              <a:t>17/09/2014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D6481-16AA-4A06-ABA5-9D4A78B4F0DC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8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3643338"/>
          </a:xfrm>
        </p:spPr>
        <p:txBody>
          <a:bodyPr>
            <a:noAutofit/>
          </a:bodyPr>
          <a:lstStyle/>
          <a:p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l-GR" sz="2000" b="1" dirty="0" smtClean="0"/>
              <a:t>ΗΜΕΡΙΔΑ </a:t>
            </a:r>
            <a:r>
              <a:rPr lang="el-GR" sz="2000" b="1" dirty="0" smtClean="0"/>
              <a:t>ΕΦΕΠΑΕ </a:t>
            </a:r>
            <a:br>
              <a:rPr lang="el-GR" sz="2000" b="1" dirty="0" smtClean="0"/>
            </a:br>
            <a:r>
              <a:rPr lang="el-GR" sz="2000" b="1" i="1" dirty="0" smtClean="0"/>
              <a:t>«ΚΡΑΤΙΚΕΣ ΕΝΙΣΧΥΣΕΙΣ &amp; ΑΝΑΠΤΥΞΗ»</a:t>
            </a:r>
            <a:r>
              <a:rPr lang="el-GR" sz="2000" b="1" dirty="0" smtClean="0"/>
              <a:t/>
            </a:r>
            <a:br>
              <a:rPr lang="el-GR" sz="2000" b="1" dirty="0" smtClean="0"/>
            </a:br>
            <a:r>
              <a:rPr lang="el-GR" sz="2000" b="1" dirty="0" smtClean="0"/>
              <a:t/>
            </a:r>
            <a:br>
              <a:rPr lang="el-GR" sz="2000" b="1" dirty="0" smtClean="0"/>
            </a:br>
            <a:r>
              <a:rPr lang="el-GR" sz="2000" b="1" dirty="0" smtClean="0"/>
              <a:t/>
            </a:r>
            <a:br>
              <a:rPr lang="el-GR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l-GR" sz="2000" b="1" dirty="0" smtClean="0"/>
              <a:t>ΚΡΑΤΙΚΕΣ </a:t>
            </a:r>
            <a:r>
              <a:rPr lang="el-GR" sz="2000" b="1" dirty="0" smtClean="0"/>
              <a:t>ΕΝΙΣΧΥΣΕΙΣ &amp; ΕΦΕΠΑΕ: </a:t>
            </a:r>
            <a:br>
              <a:rPr lang="el-GR" sz="2000" b="1" dirty="0" smtClean="0"/>
            </a:br>
            <a:r>
              <a:rPr lang="el-GR" sz="2000" b="1" dirty="0" smtClean="0"/>
              <a:t>Πορεία, στατιστικές επεξεργασίες, εκτίμηση επίδρασης στην ανταγωνιστικότητα των επιχειρήσεων  </a:t>
            </a:r>
            <a:r>
              <a:rPr lang="el-GR" sz="1800" b="1" dirty="0" smtClean="0"/>
              <a:t/>
            </a:r>
            <a:br>
              <a:rPr lang="el-GR" sz="1800" b="1" dirty="0" smtClean="0"/>
            </a:br>
            <a:r>
              <a:rPr lang="el-GR" sz="1800" b="1" dirty="0" smtClean="0"/>
              <a:t/>
            </a:r>
            <a:br>
              <a:rPr lang="el-GR" sz="1800" b="1" dirty="0" smtClean="0"/>
            </a:br>
            <a:r>
              <a:rPr lang="el-GR" sz="1800" b="1" dirty="0" smtClean="0"/>
              <a:t/>
            </a:r>
            <a:br>
              <a:rPr lang="el-GR" sz="1800" b="1" dirty="0" smtClean="0"/>
            </a:br>
            <a:r>
              <a:rPr lang="el-GR" sz="1800" b="1" dirty="0" smtClean="0"/>
              <a:t>					</a:t>
            </a:r>
            <a:r>
              <a:rPr lang="el-GR" sz="1600" dirty="0" smtClean="0"/>
              <a:t>Δρ. </a:t>
            </a:r>
            <a:r>
              <a:rPr lang="el-GR" sz="1600" dirty="0" smtClean="0"/>
              <a:t>Απόστολος Παπαδούλης</a:t>
            </a:r>
            <a:br>
              <a:rPr lang="el-GR" sz="1600" dirty="0" smtClean="0"/>
            </a:br>
            <a:r>
              <a:rPr lang="el-GR" sz="1600" dirty="0" smtClean="0"/>
              <a:t>					</a:t>
            </a:r>
            <a:r>
              <a:rPr lang="el-GR" sz="1600" b="1" dirty="0" smtClean="0"/>
              <a:t>Γενικός Διευθυντής ΑΕΔΕΠ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4714884"/>
            <a:ext cx="8229600" cy="1411279"/>
          </a:xfrm>
        </p:spPr>
        <p:txBody>
          <a:bodyPr/>
          <a:lstStyle/>
          <a:p>
            <a:pPr algn="ctr">
              <a:buNone/>
            </a:pPr>
            <a:r>
              <a:rPr lang="el-GR" sz="1600" b="1" dirty="0" smtClean="0"/>
              <a:t>Αθήνα </a:t>
            </a:r>
            <a:r>
              <a:rPr lang="en-US" sz="1600" b="1" dirty="0" smtClean="0"/>
              <a:t>,</a:t>
            </a:r>
            <a:endParaRPr lang="el-GR" sz="1600" b="1" dirty="0" smtClean="0"/>
          </a:p>
          <a:p>
            <a:pPr algn="ctr">
              <a:buNone/>
            </a:pPr>
            <a:r>
              <a:rPr lang="el-GR" sz="1600" b="1" dirty="0" smtClean="0"/>
              <a:t>18 Σεπτεμβρίου 2014</a:t>
            </a:r>
          </a:p>
          <a:p>
            <a:endParaRPr lang="el-G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el-GR" sz="2000" b="1" dirty="0" smtClean="0"/>
              <a:t/>
            </a:r>
            <a:br>
              <a:rPr lang="el-GR" sz="2000" b="1" dirty="0" smtClean="0"/>
            </a:br>
            <a:r>
              <a:rPr lang="el-GR" sz="2000" b="1" dirty="0"/>
              <a:t/>
            </a:r>
            <a:br>
              <a:rPr lang="el-GR" sz="2000" b="1" dirty="0"/>
            </a:br>
            <a:r>
              <a:rPr lang="el-GR" sz="2000" b="1" dirty="0" smtClean="0"/>
              <a:t>Εμπορικό </a:t>
            </a:r>
            <a:r>
              <a:rPr lang="el-GR" sz="2000" b="1" dirty="0"/>
              <a:t>Ισοζύγιο σε σχέση με το ΑΕΠ για τα έτη 2000-2012</a:t>
            </a:r>
            <a:r>
              <a:rPr lang="el-GR" dirty="0"/>
              <a:t/>
            </a:r>
            <a:br>
              <a:rPr lang="el-GR" dirty="0"/>
            </a:br>
            <a:endParaRPr lang="el-GR" dirty="0"/>
          </a:p>
        </p:txBody>
      </p:sp>
      <p:graphicFrame>
        <p:nvGraphicFramePr>
          <p:cNvPr id="4" name="3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457200" y="1000125"/>
          <a:ext cx="8229600" cy="5126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TextBox"/>
          <p:cNvSpPr txBox="1"/>
          <p:nvPr/>
        </p:nvSpPr>
        <p:spPr>
          <a:xfrm>
            <a:off x="323528" y="548680"/>
            <a:ext cx="842493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l-GR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l-GR" sz="2800" b="1" u="sng" dirty="0" smtClean="0">
                <a:solidFill>
                  <a:schemeClr val="bg2">
                    <a:lumMod val="10000"/>
                  </a:schemeClr>
                </a:solidFill>
              </a:rPr>
              <a:t>ΜΕΤΑΠΟΙΗΣΗ ΣΤΙΣ ΝΕΕΣ ΣΥΝΘΗΚΕΣ</a:t>
            </a:r>
            <a:endParaRPr lang="el-GR" sz="2800" b="1" u="sng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3 - TextBox"/>
          <p:cNvSpPr txBox="1"/>
          <p:nvPr/>
        </p:nvSpPr>
        <p:spPr>
          <a:xfrm>
            <a:off x="323528" y="3068960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dirty="0" err="1" smtClean="0"/>
              <a:t>Ημ</a:t>
            </a:r>
            <a:r>
              <a:rPr lang="el-GR" dirty="0" smtClean="0"/>
              <a:t>/</a:t>
            </a:r>
            <a:r>
              <a:rPr lang="el-GR" dirty="0" err="1" smtClean="0"/>
              <a:t>νία</a:t>
            </a:r>
            <a:r>
              <a:rPr lang="el-GR" dirty="0" smtClean="0"/>
              <a:t> Προκήρυξης:</a:t>
            </a:r>
            <a:r>
              <a:rPr lang="en-US" dirty="0" smtClean="0"/>
              <a:t> </a:t>
            </a:r>
            <a:r>
              <a:rPr lang="el-GR" dirty="0" smtClean="0"/>
              <a:t>15-7-2010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Σύνολο Ενταγμένων Επιχειρήσεων:</a:t>
            </a:r>
            <a:r>
              <a:rPr lang="en-US" dirty="0" smtClean="0"/>
              <a:t> </a:t>
            </a:r>
            <a:r>
              <a:rPr lang="el-GR" dirty="0" smtClean="0"/>
              <a:t>1</a:t>
            </a:r>
            <a:r>
              <a:rPr lang="en-US" dirty="0" smtClean="0"/>
              <a:t>.</a:t>
            </a:r>
            <a:r>
              <a:rPr lang="el-GR" dirty="0" smtClean="0"/>
              <a:t>849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Συνολικός Π/Υ Ενταγμένων Επιχειρήσεων: 437</a:t>
            </a:r>
            <a:r>
              <a:rPr lang="en-US" dirty="0" smtClean="0"/>
              <a:t>.</a:t>
            </a:r>
            <a:r>
              <a:rPr lang="el-GR" dirty="0" smtClean="0"/>
              <a:t>768</a:t>
            </a:r>
            <a:r>
              <a:rPr lang="en-US" dirty="0" smtClean="0"/>
              <a:t>.</a:t>
            </a:r>
            <a:r>
              <a:rPr lang="el-GR" dirty="0" smtClean="0"/>
              <a:t>845</a:t>
            </a:r>
            <a:r>
              <a:rPr lang="en-US" dirty="0" smtClean="0"/>
              <a:t>€</a:t>
            </a:r>
            <a:endParaRPr lang="el-GR" dirty="0" smtClean="0"/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Συνολική Δημόσια Δαπάνη Επιχειρήσεων:</a:t>
            </a:r>
            <a:r>
              <a:rPr lang="en-US" dirty="0" smtClean="0"/>
              <a:t> </a:t>
            </a:r>
            <a:r>
              <a:rPr lang="el-GR" dirty="0" smtClean="0"/>
              <a:t>184</a:t>
            </a:r>
            <a:r>
              <a:rPr lang="en-US" dirty="0" smtClean="0"/>
              <a:t>.</a:t>
            </a:r>
            <a:r>
              <a:rPr lang="el-GR" dirty="0" smtClean="0"/>
              <a:t>340</a:t>
            </a:r>
            <a:r>
              <a:rPr lang="en-US" dirty="0" smtClean="0"/>
              <a:t>.</a:t>
            </a:r>
            <a:r>
              <a:rPr lang="el-GR" dirty="0" smtClean="0"/>
              <a:t>283</a:t>
            </a:r>
            <a:r>
              <a:rPr lang="en-US" dirty="0" smtClean="0"/>
              <a:t>€</a:t>
            </a:r>
            <a:endParaRPr lang="el-GR" dirty="0" smtClean="0"/>
          </a:p>
          <a:p>
            <a:endParaRPr lang="el-GR" dirty="0" smtClean="0"/>
          </a:p>
        </p:txBody>
      </p:sp>
      <p:sp>
        <p:nvSpPr>
          <p:cNvPr id="5" name="4 - TextBox"/>
          <p:cNvSpPr txBox="1"/>
          <p:nvPr/>
        </p:nvSpPr>
        <p:spPr>
          <a:xfrm>
            <a:off x="323528" y="2060848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/>
              <a:t>Το Πρόγραμμα στοχεύει στον μετασχηματισμό της μεταποιητικής παραγωγικής βάσης της Ελληνικής Οικονομίας</a:t>
            </a:r>
            <a:r>
              <a:rPr lang="en-US" b="1" dirty="0" smtClean="0"/>
              <a:t>.</a:t>
            </a:r>
            <a:endParaRPr lang="el-GR" b="1" dirty="0" smtClean="0"/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- Γράφημα"/>
          <p:cNvGraphicFramePr/>
          <p:nvPr/>
        </p:nvGraphicFramePr>
        <p:xfrm>
          <a:off x="4139952" y="1628800"/>
          <a:ext cx="478802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2 - Γράφημα"/>
          <p:cNvGraphicFramePr/>
          <p:nvPr/>
        </p:nvGraphicFramePr>
        <p:xfrm>
          <a:off x="179512" y="378904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TextBox"/>
          <p:cNvSpPr txBox="1"/>
          <p:nvPr/>
        </p:nvSpPr>
        <p:spPr>
          <a:xfrm>
            <a:off x="719064" y="692696"/>
            <a:ext cx="842493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l-GR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l-GR" sz="2800" b="1" u="sng" dirty="0" smtClean="0">
                <a:solidFill>
                  <a:schemeClr val="bg2">
                    <a:lumMod val="10000"/>
                  </a:schemeClr>
                </a:solidFill>
              </a:rPr>
              <a:t>ΠΡΑΣΙΝΗ ΕΠΙΧΕΙΡΗΣΗ 2010</a:t>
            </a:r>
            <a:endParaRPr lang="el-GR" sz="2800" b="1" u="sng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3 - TextBox"/>
          <p:cNvSpPr txBox="1"/>
          <p:nvPr/>
        </p:nvSpPr>
        <p:spPr>
          <a:xfrm>
            <a:off x="251520" y="2924944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dirty="0" err="1" smtClean="0"/>
              <a:t>Ημ</a:t>
            </a:r>
            <a:r>
              <a:rPr lang="el-GR" dirty="0" smtClean="0"/>
              <a:t>/</a:t>
            </a:r>
            <a:r>
              <a:rPr lang="el-GR" dirty="0" err="1" smtClean="0"/>
              <a:t>νία</a:t>
            </a:r>
            <a:r>
              <a:rPr lang="el-GR" dirty="0" smtClean="0"/>
              <a:t> Προκήρυξης:</a:t>
            </a:r>
            <a:r>
              <a:rPr lang="en-US" dirty="0" smtClean="0"/>
              <a:t> </a:t>
            </a:r>
            <a:r>
              <a:rPr lang="el-GR" dirty="0" smtClean="0"/>
              <a:t>30-4-2010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Σύνολο Ενταγμένων Επιχειρήσεων:</a:t>
            </a:r>
            <a:r>
              <a:rPr lang="en-US" dirty="0" smtClean="0"/>
              <a:t> </a:t>
            </a:r>
            <a:r>
              <a:rPr lang="el-GR" dirty="0" smtClean="0"/>
              <a:t>54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Συνολικός Π/Υ Ενταγμένων Επιχειρήσεων: 7</a:t>
            </a:r>
            <a:r>
              <a:rPr lang="en-US" dirty="0" smtClean="0"/>
              <a:t>.</a:t>
            </a:r>
            <a:r>
              <a:rPr lang="el-GR" dirty="0" smtClean="0"/>
              <a:t>583</a:t>
            </a:r>
            <a:r>
              <a:rPr lang="en-US" dirty="0" smtClean="0"/>
              <a:t>.</a:t>
            </a:r>
            <a:r>
              <a:rPr lang="el-GR" dirty="0" smtClean="0"/>
              <a:t>801</a:t>
            </a:r>
            <a:r>
              <a:rPr lang="en-US" dirty="0" smtClean="0"/>
              <a:t>€</a:t>
            </a:r>
            <a:endParaRPr lang="el-GR" dirty="0" smtClean="0"/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Συνολική Δημόσια Δαπάνη Επιχειρήσεων: 3</a:t>
            </a:r>
            <a:r>
              <a:rPr lang="en-US" dirty="0" smtClean="0"/>
              <a:t>.</a:t>
            </a:r>
            <a:r>
              <a:rPr lang="el-GR" dirty="0" smtClean="0"/>
              <a:t>067</a:t>
            </a:r>
            <a:r>
              <a:rPr lang="en-US" dirty="0" smtClean="0"/>
              <a:t>.</a:t>
            </a:r>
            <a:r>
              <a:rPr lang="el-GR" dirty="0" smtClean="0"/>
              <a:t>219</a:t>
            </a:r>
            <a:r>
              <a:rPr lang="en-US" dirty="0" smtClean="0"/>
              <a:t>€</a:t>
            </a:r>
            <a:endParaRPr lang="el-GR" dirty="0" smtClean="0"/>
          </a:p>
          <a:p>
            <a:endParaRPr lang="el-GR" dirty="0" smtClean="0"/>
          </a:p>
        </p:txBody>
      </p:sp>
      <p:sp>
        <p:nvSpPr>
          <p:cNvPr id="5" name="4 - TextBox"/>
          <p:cNvSpPr txBox="1"/>
          <p:nvPr/>
        </p:nvSpPr>
        <p:spPr>
          <a:xfrm>
            <a:off x="251520" y="1772816"/>
            <a:ext cx="8568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/>
              <a:t>Το Πρόγραμμα στοχεύει στην </a:t>
            </a:r>
            <a:r>
              <a:rPr lang="el-GR" b="1" dirty="0" err="1" smtClean="0"/>
              <a:t>ενσωµάτωση</a:t>
            </a:r>
            <a:r>
              <a:rPr lang="el-GR" b="1" dirty="0" smtClean="0"/>
              <a:t> της περιβαλλοντικής διάστασης στη λειτουργία των επιχειρήσεων.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- Γράφημα"/>
          <p:cNvGraphicFramePr/>
          <p:nvPr/>
        </p:nvGraphicFramePr>
        <p:xfrm>
          <a:off x="3779912" y="1196752"/>
          <a:ext cx="5364088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1 - Γράφημα"/>
          <p:cNvGraphicFramePr/>
          <p:nvPr/>
        </p:nvGraphicFramePr>
        <p:xfrm>
          <a:off x="323528" y="3861048"/>
          <a:ext cx="432048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TextBox"/>
          <p:cNvSpPr txBox="1"/>
          <p:nvPr/>
        </p:nvSpPr>
        <p:spPr>
          <a:xfrm>
            <a:off x="467544" y="764704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u="sng" dirty="0" smtClean="0">
                <a:solidFill>
                  <a:schemeClr val="bg2">
                    <a:lumMod val="10000"/>
                  </a:schemeClr>
                </a:solidFill>
              </a:rPr>
              <a:t>ΕΞΩΣΤΡΕΦΕΙΑ</a:t>
            </a:r>
            <a:endParaRPr lang="el-GR" sz="2800" b="1" u="sng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3 - TextBox"/>
          <p:cNvSpPr txBox="1"/>
          <p:nvPr/>
        </p:nvSpPr>
        <p:spPr>
          <a:xfrm>
            <a:off x="251520" y="2996952"/>
            <a:ext cx="85689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dirty="0" err="1" smtClean="0"/>
              <a:t>Ημ</a:t>
            </a:r>
            <a:r>
              <a:rPr lang="el-GR" dirty="0" smtClean="0"/>
              <a:t>/</a:t>
            </a:r>
            <a:r>
              <a:rPr lang="el-GR" dirty="0" err="1" smtClean="0"/>
              <a:t>νία</a:t>
            </a:r>
            <a:r>
              <a:rPr lang="el-GR" dirty="0" smtClean="0"/>
              <a:t> Προκήρυξης:</a:t>
            </a:r>
            <a:r>
              <a:rPr lang="en-US" dirty="0" smtClean="0"/>
              <a:t> </a:t>
            </a:r>
            <a:r>
              <a:rPr lang="el-GR" dirty="0" smtClean="0"/>
              <a:t>4-2-2011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Σύνολο Ενταγμένων Επιχειρήσεων:</a:t>
            </a:r>
            <a:r>
              <a:rPr lang="en-US" dirty="0" smtClean="0"/>
              <a:t> </a:t>
            </a:r>
            <a:r>
              <a:rPr lang="el-GR" dirty="0" smtClean="0"/>
              <a:t>746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Συνολικός Π/Υ Ενταγμένων Επιχειρήσεων: 98</a:t>
            </a:r>
            <a:r>
              <a:rPr lang="en-US" dirty="0" smtClean="0"/>
              <a:t>.</a:t>
            </a:r>
            <a:r>
              <a:rPr lang="el-GR" dirty="0" smtClean="0"/>
              <a:t>127</a:t>
            </a:r>
            <a:r>
              <a:rPr lang="en-US" dirty="0" smtClean="0"/>
              <a:t>.</a:t>
            </a:r>
            <a:r>
              <a:rPr lang="el-GR" dirty="0" smtClean="0"/>
              <a:t>008</a:t>
            </a:r>
            <a:r>
              <a:rPr lang="en-US" dirty="0" smtClean="0"/>
              <a:t>€</a:t>
            </a:r>
            <a:endParaRPr lang="el-GR" dirty="0" smtClean="0"/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Συνολική Δημόσια Δαπάνη Επιχειρήσεων: 44</a:t>
            </a:r>
            <a:r>
              <a:rPr lang="en-US" dirty="0" smtClean="0"/>
              <a:t>.</a:t>
            </a:r>
            <a:r>
              <a:rPr lang="el-GR" dirty="0" smtClean="0"/>
              <a:t>843</a:t>
            </a:r>
            <a:r>
              <a:rPr lang="en-US" dirty="0" smtClean="0"/>
              <a:t>.</a:t>
            </a:r>
            <a:r>
              <a:rPr lang="el-GR" dirty="0" smtClean="0"/>
              <a:t>925</a:t>
            </a:r>
            <a:r>
              <a:rPr lang="en-US" dirty="0" smtClean="0"/>
              <a:t>€</a:t>
            </a:r>
            <a:endParaRPr lang="el-GR" dirty="0" smtClean="0"/>
          </a:p>
        </p:txBody>
      </p:sp>
      <p:sp>
        <p:nvSpPr>
          <p:cNvPr id="5" name="4 - TextBox"/>
          <p:cNvSpPr txBox="1"/>
          <p:nvPr/>
        </p:nvSpPr>
        <p:spPr>
          <a:xfrm>
            <a:off x="251520" y="1700808"/>
            <a:ext cx="8568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/>
              <a:t>Το πρόγραμμα αποσκοπεί στην ενίσχυση της εξωστρεφούς επιχειρηματικότητας των μικρομεσαίων και υπό προϋποθέσεις των μεγάλων επιχειρήσεων.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- Γράφημα"/>
          <p:cNvGraphicFramePr/>
          <p:nvPr/>
        </p:nvGraphicFramePr>
        <p:xfrm>
          <a:off x="3923928" y="980728"/>
          <a:ext cx="5040560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1 - Γράφημα"/>
          <p:cNvGraphicFramePr/>
          <p:nvPr/>
        </p:nvGraphicFramePr>
        <p:xfrm>
          <a:off x="323528" y="3861048"/>
          <a:ext cx="446449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TextBox"/>
          <p:cNvSpPr txBox="1"/>
          <p:nvPr/>
        </p:nvSpPr>
        <p:spPr>
          <a:xfrm>
            <a:off x="467544" y="764704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u="sng" dirty="0" smtClean="0">
                <a:solidFill>
                  <a:schemeClr val="bg2">
                    <a:lumMod val="10000"/>
                  </a:schemeClr>
                </a:solidFill>
              </a:rPr>
              <a:t>ΕΞΩΣΤΡΕΦΕΙΑ (Β ΚΥΚΛΟΣ)</a:t>
            </a:r>
            <a:endParaRPr lang="el-GR" sz="2800" b="1" u="sng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3 - TextBox"/>
          <p:cNvSpPr txBox="1"/>
          <p:nvPr/>
        </p:nvSpPr>
        <p:spPr>
          <a:xfrm>
            <a:off x="395536" y="2996952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dirty="0" err="1" smtClean="0"/>
              <a:t>Ημ</a:t>
            </a:r>
            <a:r>
              <a:rPr lang="el-GR" dirty="0" smtClean="0"/>
              <a:t>/</a:t>
            </a:r>
            <a:r>
              <a:rPr lang="el-GR" dirty="0" err="1" smtClean="0"/>
              <a:t>νία</a:t>
            </a:r>
            <a:r>
              <a:rPr lang="el-GR" dirty="0" smtClean="0"/>
              <a:t> Προκήρυξης:</a:t>
            </a:r>
            <a:r>
              <a:rPr lang="en-US" dirty="0" smtClean="0"/>
              <a:t> </a:t>
            </a:r>
            <a:r>
              <a:rPr lang="el-GR" dirty="0" smtClean="0"/>
              <a:t>30-7-2013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Σύνολο Ενταγμένων Επιχειρήσεων:</a:t>
            </a:r>
            <a:r>
              <a:rPr lang="en-US" dirty="0" smtClean="0"/>
              <a:t> </a:t>
            </a:r>
            <a:r>
              <a:rPr lang="el-GR" dirty="0" smtClean="0"/>
              <a:t>881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Συνολικός Π/Υ Ενταγμένων Επιχειρήσεων: 94</a:t>
            </a:r>
            <a:r>
              <a:rPr lang="en-US" dirty="0" smtClean="0"/>
              <a:t>.</a:t>
            </a:r>
            <a:r>
              <a:rPr lang="el-GR" dirty="0" smtClean="0"/>
              <a:t>587</a:t>
            </a:r>
            <a:r>
              <a:rPr lang="en-US" dirty="0" smtClean="0"/>
              <a:t>.</a:t>
            </a:r>
            <a:r>
              <a:rPr lang="el-GR" dirty="0" smtClean="0"/>
              <a:t>002</a:t>
            </a:r>
            <a:r>
              <a:rPr lang="en-US" dirty="0" smtClean="0"/>
              <a:t>€</a:t>
            </a:r>
            <a:endParaRPr lang="el-GR" dirty="0" smtClean="0"/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Συνολική Δημόσια Δαπάνη Επιχειρήσεων: 38</a:t>
            </a:r>
            <a:r>
              <a:rPr lang="en-US" dirty="0" smtClean="0"/>
              <a:t>.</a:t>
            </a:r>
            <a:r>
              <a:rPr lang="el-GR" dirty="0" smtClean="0"/>
              <a:t>244</a:t>
            </a:r>
            <a:r>
              <a:rPr lang="en-US" dirty="0" smtClean="0"/>
              <a:t>.</a:t>
            </a:r>
            <a:r>
              <a:rPr lang="el-GR" dirty="0" smtClean="0"/>
              <a:t>442</a:t>
            </a:r>
            <a:r>
              <a:rPr lang="en-US" dirty="0" smtClean="0"/>
              <a:t>€</a:t>
            </a:r>
            <a:endParaRPr lang="el-GR" dirty="0" smtClean="0"/>
          </a:p>
          <a:p>
            <a:endParaRPr lang="el-GR" dirty="0" smtClean="0"/>
          </a:p>
        </p:txBody>
      </p:sp>
      <p:sp>
        <p:nvSpPr>
          <p:cNvPr id="5" name="4 - TextBox"/>
          <p:cNvSpPr txBox="1"/>
          <p:nvPr/>
        </p:nvSpPr>
        <p:spPr>
          <a:xfrm>
            <a:off x="575048" y="1916832"/>
            <a:ext cx="8568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/>
              <a:t>Το πρόγραμμα αποσκοπεί στην ενίσχυση της εξωστρεφούς επιχειρηματικότητας των μικρομεσαίων και υπό προϋποθέσεις των μεγάλων επιχειρήσεων.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- Γράφημα"/>
          <p:cNvGraphicFramePr/>
          <p:nvPr/>
        </p:nvGraphicFramePr>
        <p:xfrm>
          <a:off x="4355976" y="119675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1 - Γράφημα"/>
          <p:cNvGraphicFramePr/>
          <p:nvPr/>
        </p:nvGraphicFramePr>
        <p:xfrm>
          <a:off x="251520" y="378904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TextBox"/>
          <p:cNvSpPr txBox="1"/>
          <p:nvPr/>
        </p:nvSpPr>
        <p:spPr>
          <a:xfrm>
            <a:off x="467544" y="836712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u="sng" dirty="0" smtClean="0">
                <a:solidFill>
                  <a:schemeClr val="bg2">
                    <a:lumMod val="10000"/>
                  </a:schemeClr>
                </a:solidFill>
              </a:rPr>
              <a:t>ΝΕΑ ΚΑΙΝΟΤΟΜΙΚΗ ΕΠΙΧΕΙΡΗΜΑΤΙΚΟΤΗΤΑ</a:t>
            </a:r>
            <a:endParaRPr lang="el-GR" sz="2800" b="1" u="sng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3 - TextBox"/>
          <p:cNvSpPr txBox="1"/>
          <p:nvPr/>
        </p:nvSpPr>
        <p:spPr>
          <a:xfrm>
            <a:off x="251520" y="2996952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dirty="0" err="1" smtClean="0"/>
              <a:t>Ημ</a:t>
            </a:r>
            <a:r>
              <a:rPr lang="el-GR" dirty="0" smtClean="0"/>
              <a:t>/</a:t>
            </a:r>
            <a:r>
              <a:rPr lang="el-GR" dirty="0" err="1" smtClean="0"/>
              <a:t>νία</a:t>
            </a:r>
            <a:r>
              <a:rPr lang="el-GR" dirty="0" smtClean="0"/>
              <a:t> Προκήρυξης:</a:t>
            </a:r>
            <a:r>
              <a:rPr lang="en-US" dirty="0" smtClean="0"/>
              <a:t> </a:t>
            </a:r>
            <a:r>
              <a:rPr lang="el-GR" dirty="0" smtClean="0"/>
              <a:t>24-5-2011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Σύνολο Ενταγμένων Επιχειρήσεων:</a:t>
            </a:r>
            <a:r>
              <a:rPr lang="en-US" dirty="0" smtClean="0"/>
              <a:t> </a:t>
            </a:r>
            <a:r>
              <a:rPr lang="el-GR" dirty="0" smtClean="0"/>
              <a:t>439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Συνολικός Π/Υ Ενταγμένων Επιχειρήσεων: 63</a:t>
            </a:r>
            <a:r>
              <a:rPr lang="en-US" dirty="0" smtClean="0"/>
              <a:t>.</a:t>
            </a:r>
            <a:r>
              <a:rPr lang="el-GR" dirty="0" smtClean="0"/>
              <a:t>135</a:t>
            </a:r>
            <a:r>
              <a:rPr lang="en-US" dirty="0" smtClean="0"/>
              <a:t>.</a:t>
            </a:r>
            <a:r>
              <a:rPr lang="el-GR" dirty="0" smtClean="0"/>
              <a:t>110</a:t>
            </a:r>
            <a:r>
              <a:rPr lang="en-US" dirty="0" smtClean="0"/>
              <a:t>€</a:t>
            </a:r>
            <a:endParaRPr lang="el-GR" dirty="0" smtClean="0"/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Συνολική Δημόσια Δαπάνη Επιχειρήσεων: 37</a:t>
            </a:r>
            <a:r>
              <a:rPr lang="en-US" dirty="0" smtClean="0"/>
              <a:t>.</a:t>
            </a:r>
            <a:r>
              <a:rPr lang="el-GR" dirty="0" smtClean="0"/>
              <a:t>881</a:t>
            </a:r>
            <a:r>
              <a:rPr lang="en-US" dirty="0" smtClean="0"/>
              <a:t>.</a:t>
            </a:r>
            <a:r>
              <a:rPr lang="el-GR" dirty="0" smtClean="0"/>
              <a:t>066</a:t>
            </a:r>
            <a:r>
              <a:rPr lang="en-US" dirty="0" smtClean="0"/>
              <a:t>€</a:t>
            </a:r>
            <a:endParaRPr lang="el-GR" dirty="0" smtClean="0"/>
          </a:p>
          <a:p>
            <a:endParaRPr lang="el-GR" dirty="0" smtClean="0"/>
          </a:p>
        </p:txBody>
      </p:sp>
      <p:sp>
        <p:nvSpPr>
          <p:cNvPr id="5" name="4 - TextBox"/>
          <p:cNvSpPr txBox="1"/>
          <p:nvPr/>
        </p:nvSpPr>
        <p:spPr>
          <a:xfrm>
            <a:off x="323528" y="1772816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/>
              <a:t>Το Πρόγραμμα στοχεύει στην ενίσχυση των επιχειρήσεων οι οποίες πρόκειται να εισάγουν στην αγορά ένα καινούργιο ή βελτιωμένο προϊόν ή υπηρεσία</a:t>
            </a:r>
            <a:r>
              <a:rPr lang="en-US" b="1" dirty="0" smtClean="0"/>
              <a:t>.</a:t>
            </a:r>
            <a:endParaRPr lang="el-G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el-GR" sz="2800" b="1" dirty="0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000108"/>
            <a:ext cx="8001056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3 - Γράφημα"/>
          <p:cNvGraphicFramePr/>
          <p:nvPr/>
        </p:nvGraphicFramePr>
        <p:xfrm>
          <a:off x="4355976" y="141277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1 - Γράφημα"/>
          <p:cNvGraphicFramePr/>
          <p:nvPr/>
        </p:nvGraphicFramePr>
        <p:xfrm>
          <a:off x="323528" y="378904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TextBox"/>
          <p:cNvSpPr txBox="1"/>
          <p:nvPr/>
        </p:nvSpPr>
        <p:spPr>
          <a:xfrm>
            <a:off x="467544" y="836712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u="sng" dirty="0" smtClean="0">
                <a:solidFill>
                  <a:schemeClr val="bg2">
                    <a:lumMod val="10000"/>
                  </a:schemeClr>
                </a:solidFill>
              </a:rPr>
              <a:t>ΕΠΙΧΕΙΡΗΜΑΤΙΚΟΤΗΤΑ ΓΥΝΑΙΚΩΝ (ΕΟΜΜΕΧ)</a:t>
            </a:r>
            <a:endParaRPr lang="el-GR" sz="2800" b="1" u="sng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3 - TextBox"/>
          <p:cNvSpPr txBox="1"/>
          <p:nvPr/>
        </p:nvSpPr>
        <p:spPr>
          <a:xfrm>
            <a:off x="323528" y="3212976"/>
            <a:ext cx="85689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dirty="0" err="1" smtClean="0"/>
              <a:t>Ημ</a:t>
            </a:r>
            <a:r>
              <a:rPr lang="el-GR" dirty="0" smtClean="0"/>
              <a:t>/</a:t>
            </a:r>
            <a:r>
              <a:rPr lang="el-GR" dirty="0" err="1" smtClean="0"/>
              <a:t>νία</a:t>
            </a:r>
            <a:r>
              <a:rPr lang="el-GR" dirty="0" smtClean="0"/>
              <a:t> Προκήρυξης:</a:t>
            </a:r>
            <a:r>
              <a:rPr lang="en-US" dirty="0" smtClean="0"/>
              <a:t> </a:t>
            </a:r>
            <a:r>
              <a:rPr lang="el-GR" dirty="0" smtClean="0"/>
              <a:t>5-6-2009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Σύνολο Ενταγμένων Επιχειρήσεων:</a:t>
            </a:r>
            <a:r>
              <a:rPr lang="en-US" dirty="0" smtClean="0"/>
              <a:t> </a:t>
            </a:r>
            <a:r>
              <a:rPr lang="el-GR" dirty="0" smtClean="0"/>
              <a:t>1.161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Συνολικός Π/Υ Ενταγμένων Επιχειρήσεων: 87</a:t>
            </a:r>
            <a:r>
              <a:rPr lang="en-US" dirty="0" smtClean="0"/>
              <a:t>.</a:t>
            </a:r>
            <a:r>
              <a:rPr lang="el-GR" dirty="0" smtClean="0"/>
              <a:t>022</a:t>
            </a:r>
            <a:r>
              <a:rPr lang="en-US" dirty="0" smtClean="0"/>
              <a:t>.</a:t>
            </a:r>
            <a:r>
              <a:rPr lang="el-GR" dirty="0" smtClean="0"/>
              <a:t>941</a:t>
            </a:r>
            <a:r>
              <a:rPr lang="en-US" dirty="0" smtClean="0"/>
              <a:t>€</a:t>
            </a:r>
            <a:endParaRPr lang="el-GR" dirty="0" smtClean="0"/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Συνολική Δημόσια Δαπάνη Επιχειρήσεων:</a:t>
            </a:r>
            <a:r>
              <a:rPr lang="en-US" dirty="0" smtClean="0"/>
              <a:t> </a:t>
            </a:r>
            <a:r>
              <a:rPr lang="el-GR" dirty="0" smtClean="0"/>
              <a:t>44</a:t>
            </a:r>
            <a:r>
              <a:rPr lang="en-US" dirty="0" smtClean="0"/>
              <a:t>.</a:t>
            </a:r>
            <a:r>
              <a:rPr lang="el-GR" dirty="0" smtClean="0"/>
              <a:t>432</a:t>
            </a:r>
            <a:r>
              <a:rPr lang="en-US" dirty="0" smtClean="0"/>
              <a:t>.</a:t>
            </a:r>
            <a:r>
              <a:rPr lang="el-GR" dirty="0" smtClean="0"/>
              <a:t>932</a:t>
            </a:r>
            <a:r>
              <a:rPr lang="en-US" dirty="0" smtClean="0"/>
              <a:t>€</a:t>
            </a:r>
            <a:endParaRPr lang="el-GR" dirty="0" smtClean="0"/>
          </a:p>
        </p:txBody>
      </p:sp>
      <p:sp>
        <p:nvSpPr>
          <p:cNvPr id="5" name="4 - TextBox"/>
          <p:cNvSpPr txBox="1"/>
          <p:nvPr/>
        </p:nvSpPr>
        <p:spPr>
          <a:xfrm>
            <a:off x="251520" y="1772816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/>
              <a:t>Το Πρόγραμμα στοχεύει στη διευκόλυνση της ίδρυσης νέων επιχειρήσεων από γυναίκες, σε όλους σχεδόν τους τομείς οικονομικής δραστηριότητας.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12 - Γράφημα"/>
          <p:cNvGraphicFramePr/>
          <p:nvPr/>
        </p:nvGraphicFramePr>
        <p:xfrm>
          <a:off x="3995936" y="1268760"/>
          <a:ext cx="489654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1 - Γράφημα"/>
          <p:cNvGraphicFramePr/>
          <p:nvPr/>
        </p:nvGraphicFramePr>
        <p:xfrm>
          <a:off x="323528" y="371703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TextBox"/>
          <p:cNvSpPr txBox="1"/>
          <p:nvPr/>
        </p:nvSpPr>
        <p:spPr>
          <a:xfrm>
            <a:off x="467544" y="836712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u="sng" dirty="0" smtClean="0">
                <a:solidFill>
                  <a:schemeClr val="bg2">
                    <a:lumMod val="10000"/>
                  </a:schemeClr>
                </a:solidFill>
              </a:rPr>
              <a:t>ΕΝΙΣΧΥΣΗ ΕΠΙΧΕΙΡΗΜΑΤΙΚΟΤΗΤΑΣ ΝΕΩΝ (ΕΟΜΜΕΧ)</a:t>
            </a:r>
            <a:endParaRPr lang="el-GR" sz="2800" b="1" u="sng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3 - TextBox"/>
          <p:cNvSpPr txBox="1"/>
          <p:nvPr/>
        </p:nvSpPr>
        <p:spPr>
          <a:xfrm>
            <a:off x="323528" y="2852936"/>
            <a:ext cx="85689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dirty="0" err="1" smtClean="0"/>
              <a:t>Ημ</a:t>
            </a:r>
            <a:r>
              <a:rPr lang="el-GR" dirty="0" smtClean="0"/>
              <a:t>/</a:t>
            </a:r>
            <a:r>
              <a:rPr lang="el-GR" dirty="0" err="1" smtClean="0"/>
              <a:t>νία</a:t>
            </a:r>
            <a:r>
              <a:rPr lang="el-GR" dirty="0" smtClean="0"/>
              <a:t> Προκήρυξης:</a:t>
            </a:r>
            <a:r>
              <a:rPr lang="en-US" dirty="0" smtClean="0"/>
              <a:t> </a:t>
            </a:r>
            <a:r>
              <a:rPr lang="el-GR" dirty="0" smtClean="0"/>
              <a:t>5-6-2009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Σύνολο Ενταγμένων Επιχειρήσεων:</a:t>
            </a:r>
            <a:r>
              <a:rPr lang="en-US" dirty="0" smtClean="0"/>
              <a:t> </a:t>
            </a:r>
            <a:r>
              <a:rPr lang="el-GR" dirty="0" smtClean="0"/>
              <a:t>1</a:t>
            </a:r>
            <a:r>
              <a:rPr lang="en-US" dirty="0" smtClean="0"/>
              <a:t>.</a:t>
            </a:r>
            <a:r>
              <a:rPr lang="el-GR" dirty="0" smtClean="0"/>
              <a:t>387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Συνολικός Π/Υ Ενταγμένων Επιχειρήσεων: 109</a:t>
            </a:r>
            <a:r>
              <a:rPr lang="en-US" dirty="0" smtClean="0"/>
              <a:t>.</a:t>
            </a:r>
            <a:r>
              <a:rPr lang="el-GR" dirty="0" smtClean="0"/>
              <a:t>362</a:t>
            </a:r>
            <a:r>
              <a:rPr lang="en-US" dirty="0" smtClean="0"/>
              <a:t>.</a:t>
            </a:r>
            <a:r>
              <a:rPr lang="el-GR" dirty="0" smtClean="0"/>
              <a:t>382</a:t>
            </a:r>
            <a:r>
              <a:rPr lang="en-US" dirty="0" smtClean="0"/>
              <a:t>€</a:t>
            </a:r>
            <a:endParaRPr lang="el-GR" dirty="0" smtClean="0"/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Συνολική Δημόσια Δαπάνη Επιχειρήσεων: 56</a:t>
            </a:r>
            <a:r>
              <a:rPr lang="en-US" dirty="0" smtClean="0"/>
              <a:t>.</a:t>
            </a:r>
            <a:r>
              <a:rPr lang="el-GR" dirty="0" smtClean="0"/>
              <a:t>092</a:t>
            </a:r>
            <a:r>
              <a:rPr lang="en-US" dirty="0" smtClean="0"/>
              <a:t>.</a:t>
            </a:r>
            <a:r>
              <a:rPr lang="el-GR" dirty="0" smtClean="0"/>
              <a:t>193</a:t>
            </a:r>
            <a:r>
              <a:rPr lang="en-US" dirty="0" smtClean="0"/>
              <a:t>€</a:t>
            </a:r>
            <a:endParaRPr lang="el-GR" dirty="0" smtClean="0"/>
          </a:p>
        </p:txBody>
      </p:sp>
      <p:sp>
        <p:nvSpPr>
          <p:cNvPr id="5" name="4 - TextBox"/>
          <p:cNvSpPr txBox="1"/>
          <p:nvPr/>
        </p:nvSpPr>
        <p:spPr>
          <a:xfrm>
            <a:off x="395536" y="1772816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/>
              <a:t>Το πρόγραμμα αποσκοπεί στη διευκόλυνση της ίδρυσης νέων επιχειρήσεων από νέους ηλικιακά επιχειρηματίες, σε όλους σχεδόν τους τομείς οικονομικής δραστηριότητας. 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- Γράφημα"/>
          <p:cNvGraphicFramePr/>
          <p:nvPr/>
        </p:nvGraphicFramePr>
        <p:xfrm>
          <a:off x="4283968" y="1412776"/>
          <a:ext cx="486003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1 - Γράφημα"/>
          <p:cNvGraphicFramePr/>
          <p:nvPr/>
        </p:nvGraphicFramePr>
        <p:xfrm>
          <a:off x="251520" y="393305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TextBox"/>
          <p:cNvSpPr txBox="1"/>
          <p:nvPr/>
        </p:nvSpPr>
        <p:spPr>
          <a:xfrm>
            <a:off x="467544" y="836712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u="sng" dirty="0" smtClean="0">
                <a:solidFill>
                  <a:schemeClr val="bg2">
                    <a:lumMod val="10000"/>
                  </a:schemeClr>
                </a:solidFill>
              </a:rPr>
              <a:t>ΕΝΔΥΣΗ ΥΠΟΔΗΣΗ (ΕΟΜΜΕΧ)</a:t>
            </a:r>
            <a:endParaRPr lang="el-GR" sz="2800" b="1" u="sng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3 - TextBox"/>
          <p:cNvSpPr txBox="1"/>
          <p:nvPr/>
        </p:nvSpPr>
        <p:spPr>
          <a:xfrm>
            <a:off x="251520" y="3068960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dirty="0" err="1" smtClean="0"/>
              <a:t>Ημ</a:t>
            </a:r>
            <a:r>
              <a:rPr lang="el-GR" dirty="0" smtClean="0"/>
              <a:t>/</a:t>
            </a:r>
            <a:r>
              <a:rPr lang="el-GR" dirty="0" err="1" smtClean="0"/>
              <a:t>νία</a:t>
            </a:r>
            <a:r>
              <a:rPr lang="el-GR" dirty="0" smtClean="0"/>
              <a:t> Προκήρυξης</a:t>
            </a:r>
            <a:r>
              <a:rPr lang="en-US" dirty="0" smtClean="0"/>
              <a:t> </a:t>
            </a:r>
            <a:r>
              <a:rPr lang="el-GR" dirty="0" smtClean="0"/>
              <a:t>:4-6-2010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Σύνολο Ενταγμένων Επιχειρήσεων:</a:t>
            </a:r>
            <a:r>
              <a:rPr lang="en-US" dirty="0" smtClean="0"/>
              <a:t> </a:t>
            </a:r>
            <a:r>
              <a:rPr lang="el-GR" dirty="0" smtClean="0"/>
              <a:t>39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Συνολικός Π/Υ Ενταγμένων Επιχειρήσεων:</a:t>
            </a:r>
            <a:r>
              <a:rPr lang="en-US" dirty="0" smtClean="0"/>
              <a:t> </a:t>
            </a:r>
            <a:r>
              <a:rPr lang="el-GR" dirty="0" smtClean="0"/>
              <a:t>4</a:t>
            </a:r>
            <a:r>
              <a:rPr lang="en-US" dirty="0" smtClean="0"/>
              <a:t>.</a:t>
            </a:r>
            <a:r>
              <a:rPr lang="el-GR" dirty="0" smtClean="0"/>
              <a:t>256</a:t>
            </a:r>
            <a:r>
              <a:rPr lang="en-US" dirty="0" smtClean="0"/>
              <a:t>.</a:t>
            </a:r>
            <a:r>
              <a:rPr lang="el-GR" dirty="0" smtClean="0"/>
              <a:t>299</a:t>
            </a:r>
            <a:r>
              <a:rPr lang="en-US" dirty="0" smtClean="0"/>
              <a:t>€</a:t>
            </a:r>
            <a:r>
              <a:rPr lang="el-GR" dirty="0" smtClean="0"/>
              <a:t> 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Συνολική Δημόσια Δαπάνη Επιχειρήσεων:</a:t>
            </a:r>
            <a:r>
              <a:rPr lang="en-US" dirty="0" smtClean="0"/>
              <a:t> </a:t>
            </a:r>
            <a:r>
              <a:rPr lang="el-GR" dirty="0" smtClean="0"/>
              <a:t>1</a:t>
            </a:r>
            <a:r>
              <a:rPr lang="en-US" dirty="0" smtClean="0"/>
              <a:t>.</a:t>
            </a:r>
            <a:r>
              <a:rPr lang="el-GR" dirty="0" smtClean="0"/>
              <a:t>781</a:t>
            </a:r>
            <a:r>
              <a:rPr lang="en-US" dirty="0" smtClean="0"/>
              <a:t>.</a:t>
            </a:r>
            <a:r>
              <a:rPr lang="el-GR" dirty="0" smtClean="0"/>
              <a:t>099</a:t>
            </a:r>
            <a:r>
              <a:rPr lang="en-US" dirty="0" smtClean="0"/>
              <a:t>€</a:t>
            </a:r>
            <a:endParaRPr lang="el-GR" dirty="0" smtClean="0"/>
          </a:p>
          <a:p>
            <a:endParaRPr lang="el-GR" dirty="0" smtClean="0"/>
          </a:p>
        </p:txBody>
      </p:sp>
      <p:sp>
        <p:nvSpPr>
          <p:cNvPr id="5" name="4 - TextBox"/>
          <p:cNvSpPr txBox="1"/>
          <p:nvPr/>
        </p:nvSpPr>
        <p:spPr>
          <a:xfrm>
            <a:off x="323528" y="1916832"/>
            <a:ext cx="8568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/>
              <a:t>Γενικός σκοπός του προγράμματος είναι η ενίσχυση της επιχειρηματικότητας και της εξωστρέφειας των επιχειρήσεων του συγκεκριμένου κλάδου.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- Γράφημα"/>
          <p:cNvGraphicFramePr/>
          <p:nvPr/>
        </p:nvGraphicFramePr>
        <p:xfrm>
          <a:off x="4355976" y="1196752"/>
          <a:ext cx="4788024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1 - Γράφημα"/>
          <p:cNvGraphicFramePr/>
          <p:nvPr/>
        </p:nvGraphicFramePr>
        <p:xfrm>
          <a:off x="539552" y="357301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TextBox"/>
          <p:cNvSpPr txBox="1"/>
          <p:nvPr/>
        </p:nvSpPr>
        <p:spPr>
          <a:xfrm>
            <a:off x="467544" y="764704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u="sng" dirty="0" smtClean="0">
                <a:solidFill>
                  <a:schemeClr val="bg2">
                    <a:lumMod val="10000"/>
                  </a:schemeClr>
                </a:solidFill>
              </a:rPr>
              <a:t>ΠΡΑΣΙΝΟΣ ΤΟΥΡΙΣΜΟΣ</a:t>
            </a:r>
            <a:endParaRPr lang="el-GR" sz="2800" b="1" u="sng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3 - TextBox"/>
          <p:cNvSpPr txBox="1"/>
          <p:nvPr/>
        </p:nvSpPr>
        <p:spPr>
          <a:xfrm>
            <a:off x="323528" y="2996952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dirty="0" err="1" smtClean="0"/>
              <a:t>Ημ</a:t>
            </a:r>
            <a:r>
              <a:rPr lang="el-GR" dirty="0" smtClean="0"/>
              <a:t>/</a:t>
            </a:r>
            <a:r>
              <a:rPr lang="el-GR" dirty="0" err="1" smtClean="0"/>
              <a:t>νία</a:t>
            </a:r>
            <a:r>
              <a:rPr lang="el-GR" dirty="0" smtClean="0"/>
              <a:t> Προκήρυξης:</a:t>
            </a:r>
            <a:r>
              <a:rPr lang="en-US" dirty="0" smtClean="0"/>
              <a:t> </a:t>
            </a:r>
            <a:r>
              <a:rPr lang="el-GR" dirty="0" smtClean="0"/>
              <a:t>14-12-2010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Σύνολο Ενταγμένων Επιχειρήσεων:</a:t>
            </a:r>
            <a:r>
              <a:rPr lang="en-US" dirty="0" smtClean="0"/>
              <a:t> </a:t>
            </a:r>
            <a:r>
              <a:rPr lang="el-GR" dirty="0" smtClean="0"/>
              <a:t>238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Συνολικός Π/Υ Ενταγμένων Επιχειρήσεων: 33</a:t>
            </a:r>
            <a:r>
              <a:rPr lang="en-US" dirty="0" smtClean="0"/>
              <a:t>.</a:t>
            </a:r>
            <a:r>
              <a:rPr lang="el-GR" dirty="0" smtClean="0"/>
              <a:t>464</a:t>
            </a:r>
            <a:r>
              <a:rPr lang="en-US" dirty="0" smtClean="0"/>
              <a:t>.</a:t>
            </a:r>
            <a:r>
              <a:rPr lang="el-GR" dirty="0" smtClean="0"/>
              <a:t>733</a:t>
            </a:r>
            <a:r>
              <a:rPr lang="en-US" dirty="0" smtClean="0"/>
              <a:t>€</a:t>
            </a:r>
            <a:endParaRPr lang="el-GR" dirty="0" smtClean="0"/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Συνολική Δημόσια Δαπάνη Επιχειρήσεων: 13</a:t>
            </a:r>
            <a:r>
              <a:rPr lang="en-US" dirty="0" smtClean="0"/>
              <a:t>.</a:t>
            </a:r>
            <a:r>
              <a:rPr lang="el-GR" dirty="0" smtClean="0"/>
              <a:t>435</a:t>
            </a:r>
            <a:r>
              <a:rPr lang="en-US" dirty="0" smtClean="0"/>
              <a:t>.</a:t>
            </a:r>
            <a:r>
              <a:rPr lang="el-GR" dirty="0" smtClean="0"/>
              <a:t>845</a:t>
            </a:r>
            <a:r>
              <a:rPr lang="en-US" dirty="0" smtClean="0"/>
              <a:t>€</a:t>
            </a:r>
            <a:endParaRPr lang="el-GR" dirty="0" smtClean="0"/>
          </a:p>
          <a:p>
            <a:endParaRPr lang="el-GR" dirty="0" smtClean="0"/>
          </a:p>
        </p:txBody>
      </p:sp>
      <p:sp>
        <p:nvSpPr>
          <p:cNvPr id="5" name="4 - TextBox"/>
          <p:cNvSpPr txBox="1"/>
          <p:nvPr/>
        </p:nvSpPr>
        <p:spPr>
          <a:xfrm>
            <a:off x="323528" y="1772816"/>
            <a:ext cx="8820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/>
              <a:t>Στοχεύει στην ενίσχυση των τουριστικών μονάδων μέσω βελτίωσης των λειτουργικών τους υποδομών και των επιχειρησιακών τους διαδικασιών με οικολογικό προσανατολισμό.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- Γράφημα"/>
          <p:cNvGraphicFramePr/>
          <p:nvPr/>
        </p:nvGraphicFramePr>
        <p:xfrm>
          <a:off x="4016326" y="1340768"/>
          <a:ext cx="4876154" cy="2925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1 - Γράφημα"/>
          <p:cNvGraphicFramePr/>
          <p:nvPr/>
        </p:nvGraphicFramePr>
        <p:xfrm>
          <a:off x="323528" y="386104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TextBox"/>
          <p:cNvSpPr txBox="1"/>
          <p:nvPr/>
        </p:nvSpPr>
        <p:spPr>
          <a:xfrm>
            <a:off x="467544" y="764704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u="sng" dirty="0" smtClean="0">
                <a:solidFill>
                  <a:schemeClr val="bg2">
                    <a:lumMod val="10000"/>
                  </a:schemeClr>
                </a:solidFill>
              </a:rPr>
              <a:t>ΕΝΑΛΛΑΚΤΙΚΟΣ ΤΟΥΡΙΣΜΟΣ</a:t>
            </a:r>
            <a:endParaRPr lang="el-GR" sz="2800" b="1" u="sng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3 - TextBox"/>
          <p:cNvSpPr txBox="1"/>
          <p:nvPr/>
        </p:nvSpPr>
        <p:spPr>
          <a:xfrm>
            <a:off x="251520" y="3068960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dirty="0" err="1" smtClean="0"/>
              <a:t>Ημ</a:t>
            </a:r>
            <a:r>
              <a:rPr lang="el-GR" dirty="0" smtClean="0"/>
              <a:t>/</a:t>
            </a:r>
            <a:r>
              <a:rPr lang="el-GR" dirty="0" err="1" smtClean="0"/>
              <a:t>νία</a:t>
            </a:r>
            <a:r>
              <a:rPr lang="el-GR" dirty="0" smtClean="0"/>
              <a:t> Προκήρυξης:</a:t>
            </a:r>
            <a:r>
              <a:rPr lang="en-US" dirty="0" smtClean="0"/>
              <a:t> </a:t>
            </a:r>
            <a:r>
              <a:rPr lang="el-GR" dirty="0" smtClean="0"/>
              <a:t>13-9-2011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Σύνολο Ενταγμένων Επιχειρήσεων:</a:t>
            </a:r>
            <a:r>
              <a:rPr lang="en-US" dirty="0" smtClean="0"/>
              <a:t> </a:t>
            </a:r>
            <a:r>
              <a:rPr lang="el-GR" dirty="0" smtClean="0"/>
              <a:t>467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Συνολικός Π/Υ Ενταγμένων Επιχειρήσεων: 50</a:t>
            </a:r>
            <a:r>
              <a:rPr lang="en-US" dirty="0" smtClean="0"/>
              <a:t>.</a:t>
            </a:r>
            <a:r>
              <a:rPr lang="el-GR" dirty="0" smtClean="0"/>
              <a:t>062</a:t>
            </a:r>
            <a:r>
              <a:rPr lang="en-US" dirty="0" smtClean="0"/>
              <a:t>.</a:t>
            </a:r>
            <a:r>
              <a:rPr lang="el-GR" dirty="0" smtClean="0"/>
              <a:t>365</a:t>
            </a:r>
            <a:r>
              <a:rPr lang="en-US" dirty="0" smtClean="0"/>
              <a:t>€</a:t>
            </a:r>
            <a:endParaRPr lang="el-GR" dirty="0" smtClean="0"/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Συνολική Δημόσια Δαπάνη Επιχειρήσεων: 25</a:t>
            </a:r>
            <a:r>
              <a:rPr lang="en-US" dirty="0" smtClean="0"/>
              <a:t>.</a:t>
            </a:r>
            <a:r>
              <a:rPr lang="el-GR" dirty="0" smtClean="0"/>
              <a:t>031</a:t>
            </a:r>
            <a:r>
              <a:rPr lang="en-US" dirty="0" smtClean="0"/>
              <a:t>.</a:t>
            </a:r>
            <a:r>
              <a:rPr lang="el-GR" dirty="0" smtClean="0"/>
              <a:t>182</a:t>
            </a:r>
            <a:r>
              <a:rPr lang="en-US" dirty="0" smtClean="0"/>
              <a:t>€</a:t>
            </a:r>
            <a:endParaRPr lang="el-GR" dirty="0" smtClean="0"/>
          </a:p>
          <a:p>
            <a:endParaRPr lang="en-US" dirty="0" smtClean="0"/>
          </a:p>
        </p:txBody>
      </p:sp>
      <p:sp>
        <p:nvSpPr>
          <p:cNvPr id="5" name="4 - TextBox"/>
          <p:cNvSpPr txBox="1"/>
          <p:nvPr/>
        </p:nvSpPr>
        <p:spPr>
          <a:xfrm>
            <a:off x="179512" y="1700808"/>
            <a:ext cx="8748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/>
              <a:t>Στοχεύει στον εμπλουτισμό του ελληνικού τουριστικού προϊόντος με την επιχειρηματική αξιοποίηση εναλλακτικών μορφών τουρισμού.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el-GR" b="1" dirty="0"/>
              <a:t> </a:t>
            </a:r>
            <a:r>
              <a:rPr lang="el-GR" dirty="0"/>
              <a:t/>
            </a:r>
            <a:br>
              <a:rPr lang="el-GR" dirty="0"/>
            </a:br>
            <a:r>
              <a:rPr lang="en-US" sz="2200" b="1" dirty="0"/>
              <a:t>Non-crisis state aid, excluding railways - % of GDP</a:t>
            </a:r>
            <a:r>
              <a:rPr lang="el-GR" dirty="0"/>
              <a:t/>
            </a:r>
            <a:br>
              <a:rPr lang="el-GR" dirty="0"/>
            </a:br>
            <a:endParaRPr lang="el-GR" dirty="0"/>
          </a:p>
        </p:txBody>
      </p:sp>
      <p:graphicFrame>
        <p:nvGraphicFramePr>
          <p:cNvPr id="5" name="4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457200" y="1000125"/>
          <a:ext cx="8229600" cy="5126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- Γράφημα"/>
          <p:cNvGraphicFramePr/>
          <p:nvPr/>
        </p:nvGraphicFramePr>
        <p:xfrm>
          <a:off x="4283968" y="1268760"/>
          <a:ext cx="4860032" cy="2887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1 - Γράφημα"/>
          <p:cNvGraphicFramePr/>
          <p:nvPr/>
        </p:nvGraphicFramePr>
        <p:xfrm>
          <a:off x="467544" y="371703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TextBox"/>
          <p:cNvSpPr txBox="1"/>
          <p:nvPr/>
        </p:nvSpPr>
        <p:spPr>
          <a:xfrm>
            <a:off x="467544" y="764704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u="sng" dirty="0" smtClean="0">
                <a:solidFill>
                  <a:schemeClr val="bg2">
                    <a:lumMod val="10000"/>
                  </a:schemeClr>
                </a:solidFill>
              </a:rPr>
              <a:t>ΧΕΡΣΑΙΕΣ ΕΜΠΟΡΕΥΜΑΤΙΚΕΣ ΜΕΤΑΦΟΡΕΣ</a:t>
            </a:r>
            <a:endParaRPr lang="el-GR" sz="2800" b="1" u="sng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3 - TextBox"/>
          <p:cNvSpPr txBox="1"/>
          <p:nvPr/>
        </p:nvSpPr>
        <p:spPr>
          <a:xfrm>
            <a:off x="323528" y="2636912"/>
            <a:ext cx="85689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dirty="0" err="1" smtClean="0"/>
              <a:t>Ημ</a:t>
            </a:r>
            <a:r>
              <a:rPr lang="el-GR" dirty="0" smtClean="0"/>
              <a:t>/</a:t>
            </a:r>
            <a:r>
              <a:rPr lang="el-GR" dirty="0" err="1" smtClean="0"/>
              <a:t>νία</a:t>
            </a:r>
            <a:r>
              <a:rPr lang="el-GR" dirty="0" smtClean="0"/>
              <a:t> Προκήρυξης: 21-12-2011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Σύνολο Ενταγμένων Επιχειρήσεων: 383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Συνολικός Π/Υ Ενταγμένων Επιχειρήσεων: 42.919.650</a:t>
            </a:r>
            <a:r>
              <a:rPr lang="en-US" dirty="0" smtClean="0"/>
              <a:t>€</a:t>
            </a:r>
            <a:endParaRPr lang="el-GR" dirty="0" smtClean="0"/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Συνολική Δημόσια Δαπάνη Επιχειρήσεων: 29.799.633</a:t>
            </a:r>
            <a:r>
              <a:rPr lang="en-US" dirty="0" smtClean="0"/>
              <a:t>€</a:t>
            </a:r>
            <a:endParaRPr lang="el-GR" dirty="0" smtClean="0"/>
          </a:p>
        </p:txBody>
      </p:sp>
      <p:sp>
        <p:nvSpPr>
          <p:cNvPr id="5" name="4 - TextBox"/>
          <p:cNvSpPr txBox="1"/>
          <p:nvPr/>
        </p:nvSpPr>
        <p:spPr>
          <a:xfrm>
            <a:off x="323528" y="1412776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/>
              <a:t>Σκοπός του προγράμματος είναι να εξασφαλίσει την μείωση του μεταφορικού κόστους μέσω της αύξησης της ανταγωνιστικότητας των επιχειρήσεων με την χρήση σύγχρονου εξοπλισμού</a:t>
            </a:r>
            <a:r>
              <a:rPr lang="en-US" b="1" dirty="0" smtClean="0"/>
              <a:t>.</a:t>
            </a:r>
            <a:endParaRPr lang="el-GR" b="1" dirty="0" smtClean="0"/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- Γράφημα"/>
          <p:cNvGraphicFramePr/>
          <p:nvPr/>
        </p:nvGraphicFramePr>
        <p:xfrm>
          <a:off x="4247456" y="1340768"/>
          <a:ext cx="489654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1 - Γράφημα"/>
          <p:cNvGraphicFramePr/>
          <p:nvPr/>
        </p:nvGraphicFramePr>
        <p:xfrm>
          <a:off x="323528" y="378904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TextBox"/>
          <p:cNvSpPr txBox="1"/>
          <p:nvPr/>
        </p:nvSpPr>
        <p:spPr>
          <a:xfrm>
            <a:off x="467544" y="764704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u="sng" dirty="0" smtClean="0">
                <a:solidFill>
                  <a:schemeClr val="bg2">
                    <a:lumMod val="10000"/>
                  </a:schemeClr>
                </a:solidFill>
              </a:rPr>
              <a:t>ΕΘΝΙΚΟ ΑΠΟΘΕΜΑΤΙΚΟ ΑΠΡΟΒΛΕΠΤΩΝ</a:t>
            </a:r>
            <a:endParaRPr lang="el-GR" sz="2800" b="1" u="sng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3 - TextBox"/>
          <p:cNvSpPr txBox="1"/>
          <p:nvPr/>
        </p:nvSpPr>
        <p:spPr>
          <a:xfrm>
            <a:off x="323528" y="2924944"/>
            <a:ext cx="85689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dirty="0" err="1" smtClean="0"/>
              <a:t>Ημ</a:t>
            </a:r>
            <a:r>
              <a:rPr lang="el-GR" dirty="0" smtClean="0"/>
              <a:t>/</a:t>
            </a:r>
            <a:r>
              <a:rPr lang="el-GR" dirty="0" err="1" smtClean="0"/>
              <a:t>νία</a:t>
            </a:r>
            <a:r>
              <a:rPr lang="el-GR" dirty="0" smtClean="0"/>
              <a:t> Προκήρυξης: 12-10-2011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Σύνολο Ενταγμένων Επιχειρήσεων: 3.160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Συνολικός Π/Υ Ενταγμένων Επιχειρήσεων: 103.965.233</a:t>
            </a:r>
            <a:r>
              <a:rPr lang="en-US" dirty="0" smtClean="0"/>
              <a:t>€</a:t>
            </a:r>
            <a:endParaRPr lang="el-GR" dirty="0" smtClean="0"/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Συνολική Δημόσια Δαπάνη Επιχειρήσεων: 102.375.874</a:t>
            </a:r>
            <a:r>
              <a:rPr lang="en-US" dirty="0" smtClean="0"/>
              <a:t>€</a:t>
            </a:r>
            <a:endParaRPr lang="el-GR" dirty="0" smtClean="0"/>
          </a:p>
        </p:txBody>
      </p:sp>
      <p:sp>
        <p:nvSpPr>
          <p:cNvPr id="5" name="4 - TextBox"/>
          <p:cNvSpPr txBox="1"/>
          <p:nvPr/>
        </p:nvSpPr>
        <p:spPr>
          <a:xfrm>
            <a:off x="395536" y="1556792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/>
              <a:t>Στοχεύει στην καταπολέμηση της ανεργίας-τόνωση της απασχόλησης ενισχύοντας παράλληλα την βιωσιμότητα των επιχειρήσεων καλύπτοντας τα λειτουργικά τους έξοδα.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- Γράφημα"/>
          <p:cNvGraphicFramePr/>
          <p:nvPr/>
        </p:nvGraphicFramePr>
        <p:xfrm>
          <a:off x="4283968" y="1412776"/>
          <a:ext cx="4860032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1 - Γράφημα"/>
          <p:cNvGraphicFramePr/>
          <p:nvPr/>
        </p:nvGraphicFramePr>
        <p:xfrm>
          <a:off x="395536" y="3717032"/>
          <a:ext cx="4572000" cy="2887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TextBox"/>
          <p:cNvSpPr txBox="1"/>
          <p:nvPr/>
        </p:nvSpPr>
        <p:spPr>
          <a:xfrm>
            <a:off x="467544" y="764704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u="sng" dirty="0" smtClean="0">
                <a:solidFill>
                  <a:schemeClr val="bg2">
                    <a:lumMod val="10000"/>
                  </a:schemeClr>
                </a:solidFill>
              </a:rPr>
              <a:t>ΓΥΝΑΙΚΕΙΑ ΕΠΙΧΕΙΡΗΜΑΤΙΚΟΤΗΤΑ ΑΠΟΘΕΜΑΤΙΚΟΥ</a:t>
            </a:r>
            <a:endParaRPr lang="el-GR" sz="2800" b="1" u="sng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3 - TextBox"/>
          <p:cNvSpPr txBox="1"/>
          <p:nvPr/>
        </p:nvSpPr>
        <p:spPr>
          <a:xfrm>
            <a:off x="323528" y="2996952"/>
            <a:ext cx="85689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dirty="0" err="1" smtClean="0"/>
              <a:t>Ημ</a:t>
            </a:r>
            <a:r>
              <a:rPr lang="el-GR" dirty="0" smtClean="0"/>
              <a:t>/</a:t>
            </a:r>
            <a:r>
              <a:rPr lang="el-GR" dirty="0" err="1" smtClean="0"/>
              <a:t>νία</a:t>
            </a:r>
            <a:r>
              <a:rPr lang="el-GR" dirty="0" smtClean="0"/>
              <a:t> Προκήρυξης: 18-1-2013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Σύνολο Ενταγμένων Επιχειρήσεων: 2.045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Συνολικός Π/Υ Ενταγμένων Επιχειρήσεων: 64.343.786</a:t>
            </a:r>
            <a:r>
              <a:rPr lang="en-US" dirty="0" smtClean="0"/>
              <a:t>€</a:t>
            </a:r>
            <a:endParaRPr lang="el-GR" dirty="0" smtClean="0"/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Συνολική Δημόσια Δαπάνη Επιχειρήσεων: 64.343.786</a:t>
            </a:r>
            <a:r>
              <a:rPr lang="en-US" dirty="0" smtClean="0"/>
              <a:t>€</a:t>
            </a:r>
            <a:endParaRPr lang="el-GR" dirty="0" smtClean="0"/>
          </a:p>
        </p:txBody>
      </p:sp>
      <p:sp>
        <p:nvSpPr>
          <p:cNvPr id="5" name="4 - TextBox"/>
          <p:cNvSpPr txBox="1"/>
          <p:nvPr/>
        </p:nvSpPr>
        <p:spPr>
          <a:xfrm>
            <a:off x="323528" y="1556792"/>
            <a:ext cx="8820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/>
              <a:t>Στοχεύει στην καταπολέμηση της ανεργίας-τόνωση της απασχόλησης ενισχύοντας παράλληλα την βιωσιμότητα των επιχειρήσεων οι οποίες δημιουργούνται κυρίως από Γυναίκες δικαιούχους καλύπτοντας τα λειτουργικά τους έξοδα</a:t>
            </a:r>
            <a:r>
              <a:rPr lang="en-US" b="1" dirty="0" smtClean="0"/>
              <a:t>.</a:t>
            </a:r>
            <a:endParaRPr lang="el-GR" b="1" dirty="0" smtClean="0"/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- Γράφημα"/>
          <p:cNvGraphicFramePr/>
          <p:nvPr/>
        </p:nvGraphicFramePr>
        <p:xfrm>
          <a:off x="4319464" y="1412776"/>
          <a:ext cx="482453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3 - Γράφημα"/>
          <p:cNvGraphicFramePr/>
          <p:nvPr/>
        </p:nvGraphicFramePr>
        <p:xfrm>
          <a:off x="323528" y="3645024"/>
          <a:ext cx="478802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TextBox"/>
          <p:cNvSpPr txBox="1"/>
          <p:nvPr/>
        </p:nvSpPr>
        <p:spPr>
          <a:xfrm>
            <a:off x="467544" y="836712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u="sng" dirty="0" smtClean="0">
                <a:solidFill>
                  <a:schemeClr val="bg2">
                    <a:lumMod val="10000"/>
                  </a:schemeClr>
                </a:solidFill>
              </a:rPr>
              <a:t>ΜΕΤΕΓΚΑΤΑΣΤΑΣΗ</a:t>
            </a:r>
            <a:endParaRPr lang="el-GR" sz="2800" b="1" u="sng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3 - TextBox"/>
          <p:cNvSpPr txBox="1"/>
          <p:nvPr/>
        </p:nvSpPr>
        <p:spPr>
          <a:xfrm>
            <a:off x="323528" y="3140968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dirty="0" err="1" smtClean="0"/>
              <a:t>Ημ</a:t>
            </a:r>
            <a:r>
              <a:rPr lang="el-GR" dirty="0" smtClean="0"/>
              <a:t>/</a:t>
            </a:r>
            <a:r>
              <a:rPr lang="el-GR" dirty="0" err="1" smtClean="0"/>
              <a:t>νία</a:t>
            </a:r>
            <a:r>
              <a:rPr lang="el-GR" dirty="0" smtClean="0"/>
              <a:t> Προκήρυξης: 26-3-2013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Σύνολο Ενταγμένων Επιχειρήσεων: 33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Συνολικός Π/Υ Ενταγμένων Επιχειρήσεων: 10.341.976</a:t>
            </a:r>
            <a:r>
              <a:rPr lang="en-US" dirty="0" smtClean="0"/>
              <a:t>€</a:t>
            </a:r>
            <a:endParaRPr lang="el-GR" dirty="0" smtClean="0"/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Συνολική Δημόσια Δαπάνη Επιχειρήσεων: 5.170.988</a:t>
            </a:r>
            <a:r>
              <a:rPr lang="en-US" dirty="0" smtClean="0"/>
              <a:t>€</a:t>
            </a:r>
            <a:endParaRPr lang="el-GR" dirty="0" smtClean="0"/>
          </a:p>
          <a:p>
            <a:endParaRPr lang="el-GR" dirty="0" smtClean="0"/>
          </a:p>
        </p:txBody>
      </p:sp>
      <p:sp>
        <p:nvSpPr>
          <p:cNvPr id="5" name="4 - TextBox"/>
          <p:cNvSpPr txBox="1"/>
          <p:nvPr/>
        </p:nvSpPr>
        <p:spPr>
          <a:xfrm>
            <a:off x="539552" y="1844824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/>
              <a:t>Στοχεύει στη βελτίωση της ανταγωνιστικότητας των επιχειρήσεων που θα </a:t>
            </a:r>
            <a:r>
              <a:rPr lang="el-GR" b="1" dirty="0" err="1" smtClean="0"/>
              <a:t>μετεγκατασταθούν</a:t>
            </a:r>
            <a:r>
              <a:rPr lang="el-GR" b="1" dirty="0" smtClean="0"/>
              <a:t> δεδομένου ότι θα λειτουργούν σε οργανωμένους χώρους.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3 - Γράφημα"/>
          <p:cNvGraphicFramePr/>
          <p:nvPr/>
        </p:nvGraphicFramePr>
        <p:xfrm>
          <a:off x="4572000" y="134076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1 - Γράφημα"/>
          <p:cNvGraphicFramePr/>
          <p:nvPr/>
        </p:nvGraphicFramePr>
        <p:xfrm>
          <a:off x="323528" y="386104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TextBox"/>
          <p:cNvSpPr txBox="1"/>
          <p:nvPr/>
        </p:nvSpPr>
        <p:spPr>
          <a:xfrm>
            <a:off x="467544" y="764704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u="sng" dirty="0" smtClean="0">
                <a:solidFill>
                  <a:schemeClr val="bg2">
                    <a:lumMod val="10000"/>
                  </a:schemeClr>
                </a:solidFill>
              </a:rPr>
              <a:t>ΕΝΙΣΧΥΣΗ ΜΜΕ - ΠΕΠ</a:t>
            </a:r>
            <a:endParaRPr lang="el-GR" sz="2800" b="1" u="sng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3 - TextBox"/>
          <p:cNvSpPr txBox="1"/>
          <p:nvPr/>
        </p:nvSpPr>
        <p:spPr>
          <a:xfrm>
            <a:off x="323528" y="2996952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dirty="0" err="1" smtClean="0"/>
              <a:t>Ημ</a:t>
            </a:r>
            <a:r>
              <a:rPr lang="el-GR" dirty="0" smtClean="0"/>
              <a:t>/</a:t>
            </a:r>
            <a:r>
              <a:rPr lang="el-GR" dirty="0" err="1" smtClean="0"/>
              <a:t>νία</a:t>
            </a:r>
            <a:r>
              <a:rPr lang="el-GR" dirty="0" smtClean="0"/>
              <a:t> Προκήρυξης: 11-1-2013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Σύνολο Ενταγμένων Επιχειρήσεων: 13.415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Συνολικός Π/Υ Ενταγμένων Επιχειρήσεων: 1.739.814.151</a:t>
            </a:r>
            <a:r>
              <a:rPr lang="en-US" dirty="0" smtClean="0"/>
              <a:t>€</a:t>
            </a:r>
            <a:endParaRPr lang="el-GR" dirty="0" smtClean="0"/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Συνολική Δημόσια Δαπάνη Επιχειρήσεων: 865.196.066</a:t>
            </a:r>
            <a:r>
              <a:rPr lang="en-US" dirty="0" smtClean="0"/>
              <a:t>€</a:t>
            </a:r>
            <a:endParaRPr lang="el-GR" dirty="0" smtClean="0"/>
          </a:p>
          <a:p>
            <a:endParaRPr lang="el-GR" dirty="0" smtClean="0"/>
          </a:p>
        </p:txBody>
      </p:sp>
      <p:sp>
        <p:nvSpPr>
          <p:cNvPr id="5" name="4 - TextBox"/>
          <p:cNvSpPr txBox="1"/>
          <p:nvPr/>
        </p:nvSpPr>
        <p:spPr>
          <a:xfrm>
            <a:off x="251520" y="1628800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/>
              <a:t>Το πρόγραμμα ενισχύει υφιστάμενες και νέες-υπό σύσταση Πολύ Μικρές, Μικρές και Μεσαίες Επιχειρήσεις στις θεματικές ενότητες της Μεταποίησης, του Τουρισμού και του Εμπορίου – Υπηρεσιών</a:t>
            </a:r>
            <a:r>
              <a:rPr lang="en-US" b="1" dirty="0" smtClean="0"/>
              <a:t>.</a:t>
            </a:r>
            <a:endParaRPr lang="el-GR" b="1" dirty="0" smtClean="0"/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el-GR" dirty="0"/>
          </a:p>
        </p:txBody>
      </p:sp>
      <p:pic>
        <p:nvPicPr>
          <p:cNvPr id="6" name="5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0"/>
            <a:ext cx="4429156" cy="6643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- Γράφημα"/>
          <p:cNvGraphicFramePr/>
          <p:nvPr/>
        </p:nvGraphicFramePr>
        <p:xfrm>
          <a:off x="4283968" y="1556792"/>
          <a:ext cx="486003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2 - Γράφημα"/>
          <p:cNvGraphicFramePr/>
          <p:nvPr/>
        </p:nvGraphicFramePr>
        <p:xfrm>
          <a:off x="179512" y="386104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- Πίνακας"/>
          <p:cNvGraphicFramePr>
            <a:graphicFrameLocks noGrp="1"/>
          </p:cNvGraphicFramePr>
          <p:nvPr/>
        </p:nvGraphicFramePr>
        <p:xfrm>
          <a:off x="179511" y="1491174"/>
          <a:ext cx="8855208" cy="3200400"/>
        </p:xfrm>
        <a:graphic>
          <a:graphicData uri="http://schemas.openxmlformats.org/drawingml/2006/table">
            <a:tbl>
              <a:tblPr firstCol="1"/>
              <a:tblGrid>
                <a:gridCol w="1584177"/>
                <a:gridCol w="1008112"/>
                <a:gridCol w="1080120"/>
                <a:gridCol w="1224136"/>
                <a:gridCol w="1296144"/>
                <a:gridCol w="1294367"/>
                <a:gridCol w="1368152"/>
              </a:tblGrid>
              <a:tr h="569674">
                <a:tc>
                  <a:txBody>
                    <a:bodyPr/>
                    <a:lstStyle/>
                    <a:p>
                      <a:r>
                        <a:rPr lang="el-GR" sz="1600" b="1" dirty="0" smtClean="0"/>
                        <a:t>ΠΡΟΚΗΡΥΞΕΙΣ</a:t>
                      </a:r>
                      <a:r>
                        <a:rPr lang="el-GR" sz="1600" b="1" baseline="0" dirty="0" smtClean="0"/>
                        <a:t> ΕΝΤΟΣ </a:t>
                      </a:r>
                      <a:r>
                        <a:rPr lang="en-US" sz="1600" b="1" dirty="0" smtClean="0"/>
                        <a:t>20</a:t>
                      </a:r>
                      <a:r>
                        <a:rPr lang="el-GR" sz="1600" b="1" dirty="0" smtClean="0"/>
                        <a:t>09</a:t>
                      </a:r>
                      <a:endParaRPr lang="el-GR" sz="16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 err="1" smtClean="0"/>
                        <a:t>Ημ</a:t>
                      </a:r>
                      <a:r>
                        <a:rPr lang="el-GR" sz="1600" b="1" dirty="0" smtClean="0"/>
                        <a:t>/</a:t>
                      </a:r>
                      <a:r>
                        <a:rPr lang="el-GR" sz="1600" b="1" dirty="0" err="1" smtClean="0"/>
                        <a:t>νία</a:t>
                      </a:r>
                      <a:r>
                        <a:rPr lang="el-GR" sz="1600" b="1" dirty="0" smtClean="0"/>
                        <a:t> </a:t>
                      </a:r>
                      <a:r>
                        <a:rPr lang="el-GR" sz="1600" b="1" dirty="0" err="1" smtClean="0"/>
                        <a:t>Προκ</a:t>
                      </a:r>
                      <a:r>
                        <a:rPr lang="el-GR" sz="1600" b="1" dirty="0" smtClean="0"/>
                        <a:t>/</a:t>
                      </a:r>
                      <a:r>
                        <a:rPr lang="el-GR" sz="1600" b="1" dirty="0" err="1" smtClean="0"/>
                        <a:t>ξης</a:t>
                      </a:r>
                      <a:endParaRPr lang="el-GR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 smtClean="0"/>
                        <a:t>Συνολικές</a:t>
                      </a:r>
                      <a:r>
                        <a:rPr lang="el-GR" sz="1600" b="1" baseline="0" dirty="0" smtClean="0"/>
                        <a:t> </a:t>
                      </a:r>
                      <a:r>
                        <a:rPr lang="el-GR" sz="1600" b="1" dirty="0" smtClean="0"/>
                        <a:t>Εντάξεις</a:t>
                      </a:r>
                      <a:endParaRPr lang="el-GR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 smtClean="0"/>
                        <a:t>Μ.Ο.</a:t>
                      </a:r>
                    </a:p>
                    <a:p>
                      <a:r>
                        <a:rPr lang="el-GR" sz="1600" b="1" dirty="0" smtClean="0"/>
                        <a:t>Π/Υ</a:t>
                      </a:r>
                      <a:r>
                        <a:rPr lang="el-GR" sz="1600" b="1" baseline="0" dirty="0" smtClean="0"/>
                        <a:t> /ένταξη</a:t>
                      </a:r>
                      <a:endParaRPr lang="el-GR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 smtClean="0"/>
                        <a:t>Συνολικός Π/Υ</a:t>
                      </a:r>
                      <a:endParaRPr lang="el-GR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 smtClean="0"/>
                        <a:t>Συνολική Δ/Δ</a:t>
                      </a:r>
                      <a:endParaRPr lang="el-GR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 smtClean="0"/>
                        <a:t>Ποσοστό Υλοποίησης</a:t>
                      </a:r>
                      <a:endParaRPr lang="el-GR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1729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ΕΝΙΣΧΥΣΗ ΕΠΙΧ/ΚΟΤΗΤΑΣ ΓΥΝΑΙΚΩΝ (ΕΟΜΜΕΧ)</a:t>
                      </a:r>
                    </a:p>
                    <a:p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5-6-2009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1.161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75.000€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87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022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941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44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432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932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12,45%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9395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ΕΝΙΣΧΥΣΗ ΕΠΙΧ/ΚΟΤΗΤΑΣ ΝΕΩΝ (ΕΟΜΜΕΧ)</a:t>
                      </a:r>
                    </a:p>
                    <a:p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5-6-2009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387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79.000€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109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362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382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56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092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193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15,61%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- Πίνακας"/>
          <p:cNvGraphicFramePr>
            <a:graphicFrameLocks noGrp="1"/>
          </p:cNvGraphicFramePr>
          <p:nvPr/>
        </p:nvGraphicFramePr>
        <p:xfrm>
          <a:off x="179512" y="1484785"/>
          <a:ext cx="8784977" cy="4427518"/>
        </p:xfrm>
        <a:graphic>
          <a:graphicData uri="http://schemas.openxmlformats.org/drawingml/2006/table">
            <a:tbl>
              <a:tblPr firstCol="1"/>
              <a:tblGrid>
                <a:gridCol w="1368152"/>
                <a:gridCol w="1080120"/>
                <a:gridCol w="1080120"/>
                <a:gridCol w="1224136"/>
                <a:gridCol w="1368152"/>
                <a:gridCol w="1368152"/>
                <a:gridCol w="1296145"/>
              </a:tblGrid>
              <a:tr h="648071">
                <a:tc>
                  <a:txBody>
                    <a:bodyPr/>
                    <a:lstStyle/>
                    <a:p>
                      <a:r>
                        <a:rPr lang="el-GR" sz="1600" b="1" dirty="0" smtClean="0"/>
                        <a:t>ΠΡΟΚΗΡΥΞΕΙΣ</a:t>
                      </a:r>
                      <a:r>
                        <a:rPr lang="el-GR" sz="1600" b="1" baseline="0" dirty="0" smtClean="0"/>
                        <a:t> ΕΝΤΟΣ </a:t>
                      </a:r>
                      <a:r>
                        <a:rPr lang="en-US" sz="1600" b="1" dirty="0" smtClean="0"/>
                        <a:t>20</a:t>
                      </a:r>
                      <a:r>
                        <a:rPr lang="el-GR" sz="1600" b="1" dirty="0" smtClean="0"/>
                        <a:t>10</a:t>
                      </a:r>
                      <a:endParaRPr lang="el-GR" sz="16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 err="1" smtClean="0"/>
                        <a:t>Ημ</a:t>
                      </a:r>
                      <a:r>
                        <a:rPr lang="el-GR" sz="1600" b="1" dirty="0" smtClean="0"/>
                        <a:t>/</a:t>
                      </a:r>
                      <a:r>
                        <a:rPr lang="el-GR" sz="1600" b="1" dirty="0" err="1" smtClean="0"/>
                        <a:t>νία</a:t>
                      </a:r>
                      <a:r>
                        <a:rPr lang="el-GR" sz="1600" b="1" dirty="0" smtClean="0"/>
                        <a:t> </a:t>
                      </a:r>
                      <a:r>
                        <a:rPr lang="el-GR" sz="1600" b="1" dirty="0" err="1" smtClean="0"/>
                        <a:t>Προκ</a:t>
                      </a:r>
                      <a:r>
                        <a:rPr lang="el-GR" sz="1600" b="1" dirty="0" smtClean="0"/>
                        <a:t>/</a:t>
                      </a:r>
                      <a:r>
                        <a:rPr lang="el-GR" sz="1600" b="1" dirty="0" err="1" smtClean="0"/>
                        <a:t>ξης</a:t>
                      </a:r>
                      <a:endParaRPr lang="el-GR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 smtClean="0"/>
                        <a:t>Συνολικές</a:t>
                      </a:r>
                      <a:r>
                        <a:rPr lang="el-GR" sz="1600" b="1" baseline="0" dirty="0" smtClean="0"/>
                        <a:t> </a:t>
                      </a:r>
                      <a:r>
                        <a:rPr lang="el-GR" sz="1600" b="1" dirty="0" smtClean="0"/>
                        <a:t>Εντάξεις</a:t>
                      </a:r>
                      <a:endParaRPr lang="el-GR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 smtClean="0"/>
                        <a:t>Μ.Ο.</a:t>
                      </a:r>
                    </a:p>
                    <a:p>
                      <a:r>
                        <a:rPr lang="el-GR" sz="1600" b="1" dirty="0" smtClean="0"/>
                        <a:t>Π/Υ</a:t>
                      </a:r>
                      <a:r>
                        <a:rPr lang="el-GR" sz="1600" b="1" baseline="0" dirty="0" smtClean="0"/>
                        <a:t> /ένταξη</a:t>
                      </a:r>
                      <a:endParaRPr lang="el-GR" sz="1600" b="1" dirty="0" smtClean="0"/>
                    </a:p>
                    <a:p>
                      <a:endParaRPr lang="el-GR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 smtClean="0"/>
                        <a:t>Συνολικός Π/Υ</a:t>
                      </a:r>
                      <a:endParaRPr lang="el-GR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 smtClean="0"/>
                        <a:t>Συνολική Δ/Δ</a:t>
                      </a:r>
                      <a:endParaRPr lang="el-GR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 smtClean="0"/>
                        <a:t>Ποσοστό Υλοποίησης</a:t>
                      </a:r>
                      <a:endParaRPr lang="el-GR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55129">
                <a:tc>
                  <a:txBody>
                    <a:bodyPr/>
                    <a:lstStyle/>
                    <a:p>
                      <a:pPr algn="l"/>
                      <a:r>
                        <a:rPr lang="el-GR" sz="1600" b="0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ΠΡΑΣΙΝΗ ΕΠΙΧΕΙΡΗΣΗ 2010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30-4-2010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54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140.000€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7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583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801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3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067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219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28,72%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978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ΕΝΔΥΣΗ ΥΠΟΔΗΣΗ (ΕΟΜΜΕΧ)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4-6-2010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39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109.000€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4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256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299</a:t>
                      </a:r>
                      <a:r>
                        <a:rPr lang="en-US" sz="1600" dirty="0" smtClean="0"/>
                        <a:t>€</a:t>
                      </a:r>
                      <a:r>
                        <a:rPr lang="el-GR" sz="1600" dirty="0" smtClean="0"/>
                        <a:t> 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781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099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34,90%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8893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ΜΕΤΑΠΟΙΗΣΗ ΣΤΙΣ ΝΕΕΣ ΣΥΝΘΗΚΕΣ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15-7-2010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1.849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237.000€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437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768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845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184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340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283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29,24%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9138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ΠΡΑΣΙΝΟΣ ΤΟΥΡΙΣΜΟΣ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14-12-2010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238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140.000€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33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464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733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13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435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845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22,42%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- Πίνακας"/>
          <p:cNvGraphicFramePr>
            <a:graphicFrameLocks noGrp="1"/>
          </p:cNvGraphicFramePr>
          <p:nvPr/>
        </p:nvGraphicFramePr>
        <p:xfrm>
          <a:off x="179512" y="1483164"/>
          <a:ext cx="8784977" cy="5221353"/>
        </p:xfrm>
        <a:graphic>
          <a:graphicData uri="http://schemas.openxmlformats.org/drawingml/2006/table">
            <a:tbl>
              <a:tblPr firstCol="1"/>
              <a:tblGrid>
                <a:gridCol w="1800200"/>
                <a:gridCol w="1080120"/>
                <a:gridCol w="1152128"/>
                <a:gridCol w="936104"/>
                <a:gridCol w="1368152"/>
                <a:gridCol w="1296144"/>
                <a:gridCol w="1152129"/>
              </a:tblGrid>
              <a:tr h="1031642">
                <a:tc>
                  <a:txBody>
                    <a:bodyPr/>
                    <a:lstStyle/>
                    <a:p>
                      <a:r>
                        <a:rPr lang="el-GR" sz="1600" b="1" dirty="0" smtClean="0"/>
                        <a:t>ΠΡΟΚΗΡΥΞΕΙΣ</a:t>
                      </a:r>
                      <a:r>
                        <a:rPr lang="el-GR" sz="1600" b="1" baseline="0" dirty="0" smtClean="0"/>
                        <a:t> ΕΝΤΟΣ </a:t>
                      </a:r>
                      <a:r>
                        <a:rPr lang="en-US" sz="1600" b="1" dirty="0" smtClean="0"/>
                        <a:t>20</a:t>
                      </a:r>
                      <a:r>
                        <a:rPr lang="el-GR" sz="1600" b="1" dirty="0" smtClean="0"/>
                        <a:t>11</a:t>
                      </a:r>
                      <a:endParaRPr lang="el-GR" sz="16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 err="1" smtClean="0"/>
                        <a:t>Ημ</a:t>
                      </a:r>
                      <a:r>
                        <a:rPr lang="el-GR" sz="1600" b="1" dirty="0" smtClean="0"/>
                        <a:t>/</a:t>
                      </a:r>
                      <a:r>
                        <a:rPr lang="el-GR" sz="1600" b="1" dirty="0" err="1" smtClean="0"/>
                        <a:t>νία</a:t>
                      </a:r>
                      <a:r>
                        <a:rPr lang="el-GR" sz="1600" b="1" dirty="0" smtClean="0"/>
                        <a:t> </a:t>
                      </a:r>
                      <a:r>
                        <a:rPr lang="el-GR" sz="1600" b="1" dirty="0" err="1" smtClean="0"/>
                        <a:t>Προκ</a:t>
                      </a:r>
                      <a:r>
                        <a:rPr lang="el-GR" sz="1600" b="1" dirty="0" smtClean="0"/>
                        <a:t>/</a:t>
                      </a:r>
                      <a:r>
                        <a:rPr lang="el-GR" sz="1600" b="1" dirty="0" err="1" smtClean="0"/>
                        <a:t>ξης</a:t>
                      </a:r>
                      <a:endParaRPr lang="el-GR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 smtClean="0"/>
                        <a:t>Συνολικές</a:t>
                      </a:r>
                      <a:r>
                        <a:rPr lang="el-GR" sz="1600" b="1" baseline="0" dirty="0" smtClean="0"/>
                        <a:t> </a:t>
                      </a:r>
                      <a:r>
                        <a:rPr lang="el-GR" sz="1600" b="1" dirty="0" smtClean="0"/>
                        <a:t>Εντάξεις</a:t>
                      </a:r>
                      <a:endParaRPr lang="el-GR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 smtClean="0"/>
                        <a:t>Μ.Ο.</a:t>
                      </a:r>
                    </a:p>
                    <a:p>
                      <a:r>
                        <a:rPr lang="el-GR" sz="1600" b="1" dirty="0" smtClean="0"/>
                        <a:t>Π/Υ</a:t>
                      </a:r>
                      <a:r>
                        <a:rPr lang="el-GR" sz="1600" b="1" baseline="0" dirty="0" smtClean="0"/>
                        <a:t> /ένταξη</a:t>
                      </a:r>
                      <a:endParaRPr lang="el-GR" sz="1600" b="1" dirty="0" smtClean="0"/>
                    </a:p>
                    <a:p>
                      <a:endParaRPr lang="el-GR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 smtClean="0"/>
                        <a:t>Συνολικός Π/Υ</a:t>
                      </a:r>
                      <a:endParaRPr lang="el-GR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 smtClean="0"/>
                        <a:t>Συνολική Δ/Δ</a:t>
                      </a:r>
                      <a:endParaRPr lang="el-GR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 smtClean="0"/>
                        <a:t>Ποσοστό Υλοποίησης</a:t>
                      </a:r>
                      <a:endParaRPr lang="el-GR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809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ΕΞΩΣΤΡΕΦΕΙΑ        (Α</a:t>
                      </a:r>
                      <a:r>
                        <a:rPr lang="el-GR" sz="1600" b="0" u="none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ΚΥΚΛΟΣ)</a:t>
                      </a:r>
                      <a:endParaRPr lang="el-GR" sz="1600" b="0" u="none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4-2-2011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746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131.000€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98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127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008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44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843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925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30,20%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8591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ΝΕΑ ΚΑΙΝΟΤΟΜΙΚΗ ΕΠΙΧ/ΚΟΤΗΤΑ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24-5-2011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439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144.000€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63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135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110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37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881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066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15,66%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7141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ΕΝΑΛΛΑΚΤΙΚΟΣ ΤΟΥΡΙΣΜΟΣ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13-9-2011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467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107.000€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50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062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365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25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031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182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8,20%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9504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ΕΘΝΙΚΟ ΑΠΟΘΕΜΑΤΙΚΟ ΑΠΡΟΒΛΕΠΤΩΝ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12-10-2011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3.160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32.900€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103.965.233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102.375.874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44,50%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9498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ΧΕΡΣΑΙΕΣ ΕΜΠΟΡΕΥΜΑΤΙΚΕΣ ΜΕΤΑΦΟΡΕΣ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21-12-2011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383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112.000€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42.919.650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29.799.633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7,93%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- Πίνακας"/>
          <p:cNvGraphicFramePr>
            <a:graphicFrameLocks noGrp="1"/>
          </p:cNvGraphicFramePr>
          <p:nvPr/>
        </p:nvGraphicFramePr>
        <p:xfrm>
          <a:off x="179512" y="1463567"/>
          <a:ext cx="8784977" cy="5239093"/>
        </p:xfrm>
        <a:graphic>
          <a:graphicData uri="http://schemas.openxmlformats.org/drawingml/2006/table">
            <a:tbl>
              <a:tblPr firstCol="1"/>
              <a:tblGrid>
                <a:gridCol w="1728192"/>
                <a:gridCol w="1080120"/>
                <a:gridCol w="1080120"/>
                <a:gridCol w="936104"/>
                <a:gridCol w="1368152"/>
                <a:gridCol w="1368152"/>
                <a:gridCol w="1224137"/>
              </a:tblGrid>
              <a:tr h="1033500">
                <a:tc>
                  <a:txBody>
                    <a:bodyPr/>
                    <a:lstStyle/>
                    <a:p>
                      <a:r>
                        <a:rPr lang="el-GR" sz="1600" b="1" dirty="0" smtClean="0"/>
                        <a:t>ΠΡΟΚΗΡΥΞΕΙΣ</a:t>
                      </a:r>
                      <a:r>
                        <a:rPr lang="el-GR" sz="1600" b="1" baseline="0" dirty="0" smtClean="0"/>
                        <a:t> ΕΝΤΟΣ </a:t>
                      </a:r>
                      <a:r>
                        <a:rPr lang="en-US" sz="1600" b="1" dirty="0" smtClean="0"/>
                        <a:t>20</a:t>
                      </a:r>
                      <a:r>
                        <a:rPr lang="el-GR" sz="1600" b="1" dirty="0" smtClean="0"/>
                        <a:t>13</a:t>
                      </a:r>
                      <a:endParaRPr lang="el-GR" sz="16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 err="1" smtClean="0"/>
                        <a:t>Ημ</a:t>
                      </a:r>
                      <a:r>
                        <a:rPr lang="el-GR" sz="1600" b="1" dirty="0" smtClean="0"/>
                        <a:t>/</a:t>
                      </a:r>
                      <a:r>
                        <a:rPr lang="el-GR" sz="1600" b="1" dirty="0" err="1" smtClean="0"/>
                        <a:t>νία</a:t>
                      </a:r>
                      <a:r>
                        <a:rPr lang="el-GR" sz="1600" b="1" dirty="0" smtClean="0"/>
                        <a:t> </a:t>
                      </a:r>
                      <a:r>
                        <a:rPr lang="el-GR" sz="1600" b="1" dirty="0" err="1" smtClean="0"/>
                        <a:t>Προκ</a:t>
                      </a:r>
                      <a:r>
                        <a:rPr lang="el-GR" sz="1600" b="1" dirty="0" smtClean="0"/>
                        <a:t>/</a:t>
                      </a:r>
                      <a:r>
                        <a:rPr lang="el-GR" sz="1600" b="1" dirty="0" err="1" smtClean="0"/>
                        <a:t>ξης</a:t>
                      </a:r>
                      <a:endParaRPr lang="el-GR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 smtClean="0"/>
                        <a:t>Συνολικές</a:t>
                      </a:r>
                      <a:r>
                        <a:rPr lang="el-GR" sz="1600" b="1" baseline="0" dirty="0" smtClean="0"/>
                        <a:t> </a:t>
                      </a:r>
                      <a:r>
                        <a:rPr lang="el-GR" sz="1600" b="1" dirty="0" smtClean="0"/>
                        <a:t>Εντάξεις</a:t>
                      </a:r>
                      <a:endParaRPr lang="el-GR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 smtClean="0"/>
                        <a:t>Μ.Ο.</a:t>
                      </a:r>
                    </a:p>
                    <a:p>
                      <a:r>
                        <a:rPr lang="el-GR" sz="1600" b="1" dirty="0" smtClean="0"/>
                        <a:t>Π/Υ</a:t>
                      </a:r>
                      <a:r>
                        <a:rPr lang="el-GR" sz="1600" b="1" baseline="0" dirty="0" smtClean="0"/>
                        <a:t> /ένταξη</a:t>
                      </a:r>
                      <a:endParaRPr lang="el-GR" sz="1600" b="1" dirty="0" smtClean="0"/>
                    </a:p>
                    <a:p>
                      <a:endParaRPr lang="el-GR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 smtClean="0"/>
                        <a:t>Συνολικός Π/Υ</a:t>
                      </a:r>
                      <a:endParaRPr lang="el-GR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 smtClean="0"/>
                        <a:t>Συνολική Δ/Δ</a:t>
                      </a:r>
                      <a:endParaRPr lang="el-GR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="1" dirty="0" smtClean="0"/>
                        <a:t>Ποσοστό Υλοποίησης</a:t>
                      </a:r>
                      <a:endParaRPr lang="el-GR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8710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ΕΝΙΣΧΥΣΗ ΜΜΕ – ΠΕΠ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600" b="0" u="none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11-1-2013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13.145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132.000€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1.739.814.151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865.196.066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8,07%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3936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ΕΘΝΙΚΟ ΑΠΟΘΕΜΑΤΙΚΟ ΓΥΝΑΙΚΕΙΑ ΕΠΙΧ/ΚΟΤΗΤΑ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600" b="0" u="none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18-1-2013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2.045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31.000€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64.343.786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64.343.786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10,88%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1323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ΜΕΤΕΓΚΑΤΑΣΤΑΣΗ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ΕΠΙΧΕΙΡΗΣΕΩΝ</a:t>
                      </a:r>
                      <a:r>
                        <a:rPr lang="el-GR" sz="1600" b="0" u="none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ΣΕ ΒΙΠΕ/ΒΙΟΠΑ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600" b="0" u="none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26-3-2013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33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313.000€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10.341.976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5.170.988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-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7753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ΕΞΩΣΤΡΕΦΕΙΑ     (Β ΚΥΚΛΟΣ)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30-7-2013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881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107.000€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94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587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002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38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244</a:t>
                      </a:r>
                      <a:r>
                        <a:rPr lang="en-US" sz="1600" dirty="0" smtClean="0"/>
                        <a:t>.</a:t>
                      </a:r>
                      <a:r>
                        <a:rPr lang="el-GR" sz="1600" dirty="0" smtClean="0"/>
                        <a:t>442</a:t>
                      </a:r>
                      <a:r>
                        <a:rPr lang="en-US" sz="1600" dirty="0" smtClean="0"/>
                        <a:t>€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4,37%</a:t>
                      </a:r>
                      <a:endParaRPr lang="el-G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TextBox"/>
          <p:cNvSpPr txBox="1"/>
          <p:nvPr/>
        </p:nvSpPr>
        <p:spPr>
          <a:xfrm>
            <a:off x="1979712" y="1340768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smtClean="0"/>
              <a:t>ΥΛΟΠΟΙΗΣΗ ΕΠΙ ΕΝΤΑΞΕΩΝ ΑΝΑ ΠΡΟΓΡΑΜΜΑ</a:t>
            </a:r>
            <a:endParaRPr lang="el-GR" dirty="0"/>
          </a:p>
        </p:txBody>
      </p:sp>
      <p:graphicFrame>
        <p:nvGraphicFramePr>
          <p:cNvPr id="3" name="5 - Γράφημα"/>
          <p:cNvGraphicFramePr/>
          <p:nvPr/>
        </p:nvGraphicFramePr>
        <p:xfrm>
          <a:off x="539552" y="1809750"/>
          <a:ext cx="7920880" cy="37794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el-GR" sz="2400" b="1" dirty="0" smtClean="0"/>
              <a:t>ΣΤΟΙΧΕΙΑ ΕΠΙΔΟΣΕΩΝ ΠΡΟΓΡΑΜΜΑΤΩΝ</a:t>
            </a:r>
            <a:endParaRPr lang="el-GR" sz="2400" b="1" dirty="0"/>
          </a:p>
        </p:txBody>
      </p:sp>
      <p:graphicFrame>
        <p:nvGraphicFramePr>
          <p:cNvPr id="4" name="3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457200" y="928688"/>
          <a:ext cx="7901016" cy="5764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900"/>
                <a:gridCol w="3929090"/>
                <a:gridCol w="1453772"/>
                <a:gridCol w="1975254"/>
              </a:tblGrid>
              <a:tr h="357172"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Α/Α</a:t>
                      </a:r>
                      <a:endParaRPr lang="el-G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dirty="0" smtClean="0"/>
                        <a:t>ΠΡΟΓΡΑΜΜΑ</a:t>
                      </a:r>
                    </a:p>
                    <a:p>
                      <a:endParaRPr lang="el-G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dirty="0" smtClean="0"/>
                        <a:t>ΕΚΤΙΜΩΜΕΝΗ </a:t>
                      </a:r>
                    </a:p>
                    <a:p>
                      <a:r>
                        <a:rPr lang="el-GR" sz="1400" dirty="0" smtClean="0"/>
                        <a:t> ΑΠΑΣΧΟΛΗΣΗ</a:t>
                      </a:r>
                      <a:endParaRPr lang="el-G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%</a:t>
                      </a:r>
                      <a:r>
                        <a:rPr lang="el-GR" sz="1400" baseline="0" dirty="0" smtClean="0"/>
                        <a:t> ΕΓΓΥΗΤΙΚΕΣ ΕΠΙ ΕΓΚΕΚΡΙΜΕΝΩΝ ΕΠΕΝΔ.</a:t>
                      </a:r>
                      <a:endParaRPr lang="el-GR" sz="1400" dirty="0"/>
                    </a:p>
                  </a:txBody>
                  <a:tcPr/>
                </a:tc>
              </a:tr>
              <a:tr h="323571">
                <a:tc>
                  <a:txBody>
                    <a:bodyPr/>
                    <a:lstStyle/>
                    <a:p>
                      <a:r>
                        <a:rPr lang="el-GR" sz="1200" b="1" dirty="0" smtClean="0"/>
                        <a:t>1.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ΜΕΤΑΠΟΙΗΣΗ ΣΤΙΣ ΝΕΕΣ ΣΥΝΘΗΚΕΣ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60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14%</a:t>
                      </a:r>
                      <a:endParaRPr lang="el-GR" sz="1200" b="1" dirty="0"/>
                    </a:p>
                  </a:txBody>
                  <a:tcPr/>
                </a:tc>
              </a:tr>
              <a:tr h="372697">
                <a:tc>
                  <a:txBody>
                    <a:bodyPr/>
                    <a:lstStyle/>
                    <a:p>
                      <a:r>
                        <a:rPr lang="el-GR" sz="1200" b="1" dirty="0" smtClean="0"/>
                        <a:t>2.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ΠΡΑΣΙΝΗ ΕΠΙΧΕΙΡΗΣΗ 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0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20%</a:t>
                      </a:r>
                      <a:endParaRPr lang="el-GR" sz="1200" b="1" dirty="0"/>
                    </a:p>
                  </a:txBody>
                  <a:tcPr/>
                </a:tc>
              </a:tr>
              <a:tr h="344125">
                <a:tc>
                  <a:txBody>
                    <a:bodyPr/>
                    <a:lstStyle/>
                    <a:p>
                      <a:r>
                        <a:rPr lang="el-GR" sz="1200" b="1" dirty="0" smtClean="0"/>
                        <a:t>3.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ΕΞΩΣΤΡΕΦΕΙΑ        (Α</a:t>
                      </a:r>
                      <a:r>
                        <a:rPr lang="el-GR" sz="1200" b="1" u="none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ΚΥΚΛΟΣ)</a:t>
                      </a:r>
                      <a:endParaRPr lang="el-GR" sz="1200" b="1" u="none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81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25%</a:t>
                      </a:r>
                      <a:endParaRPr lang="el-GR" sz="1200" b="1" dirty="0"/>
                    </a:p>
                  </a:txBody>
                  <a:tcPr/>
                </a:tc>
              </a:tr>
              <a:tr h="323571">
                <a:tc>
                  <a:txBody>
                    <a:bodyPr/>
                    <a:lstStyle/>
                    <a:p>
                      <a:r>
                        <a:rPr lang="el-GR" sz="1200" b="1" dirty="0" smtClean="0"/>
                        <a:t>4.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ΕΞΩΣΤΡΕΦΕΙΑ     (Β ΚΥΚΛΟΣ)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43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7%</a:t>
                      </a:r>
                      <a:endParaRPr lang="el-GR" sz="1200" b="1" dirty="0"/>
                    </a:p>
                  </a:txBody>
                  <a:tcPr/>
                </a:tc>
              </a:tr>
              <a:tr h="323571">
                <a:tc>
                  <a:txBody>
                    <a:bodyPr/>
                    <a:lstStyle/>
                    <a:p>
                      <a:r>
                        <a:rPr lang="el-GR" sz="1200" b="1" dirty="0" smtClean="0"/>
                        <a:t>5.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ΝΕΑ ΚΑΙΝΟΤΟΜΙΚΗ ΕΠΙΧ/ΚΟΤΗΤΑ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241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12%</a:t>
                      </a:r>
                      <a:endParaRPr lang="el-GR" sz="1200" b="1" dirty="0"/>
                    </a:p>
                  </a:txBody>
                  <a:tcPr/>
                </a:tc>
              </a:tr>
              <a:tr h="323571">
                <a:tc>
                  <a:txBody>
                    <a:bodyPr/>
                    <a:lstStyle/>
                    <a:p>
                      <a:r>
                        <a:rPr lang="el-GR" sz="1200" b="1" dirty="0" smtClean="0"/>
                        <a:t>6.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ΕΝΙΣΧΥΣΗ ΕΠΙΧ/ΚΟΤΗΤΑΣ ΓΥΝΑΙΚΩΝ (ΕΟΜΜΕΧ)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0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2%</a:t>
                      </a:r>
                      <a:endParaRPr lang="el-GR" sz="1200" b="1" dirty="0"/>
                    </a:p>
                  </a:txBody>
                  <a:tcPr/>
                </a:tc>
              </a:tr>
              <a:tr h="323571">
                <a:tc>
                  <a:txBody>
                    <a:bodyPr/>
                    <a:lstStyle/>
                    <a:p>
                      <a:r>
                        <a:rPr lang="el-GR" sz="1200" b="1" dirty="0" smtClean="0"/>
                        <a:t>7.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ΕΝΙΣΧΥΣΗ ΕΠΙΧ/ΚΟΤΗΤΑΣ ΝΕΩΝ (ΕΟΜΜΕΧ)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0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2%</a:t>
                      </a:r>
                      <a:endParaRPr lang="el-GR" sz="1200" b="1" dirty="0"/>
                    </a:p>
                  </a:txBody>
                  <a:tcPr/>
                </a:tc>
              </a:tr>
              <a:tr h="323571">
                <a:tc>
                  <a:txBody>
                    <a:bodyPr/>
                    <a:lstStyle/>
                    <a:p>
                      <a:r>
                        <a:rPr lang="el-GR" sz="1200" b="1" dirty="0" smtClean="0"/>
                        <a:t>8.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200" b="1" dirty="0" smtClean="0"/>
                        <a:t>ΕΝΔΥΣΗ</a:t>
                      </a:r>
                      <a:r>
                        <a:rPr lang="el-GR" sz="1200" b="1" baseline="0" dirty="0" smtClean="0"/>
                        <a:t> – ΥΠΟΔΗΣΗ 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0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5%</a:t>
                      </a:r>
                      <a:endParaRPr lang="el-GR" sz="1200" b="1" dirty="0"/>
                    </a:p>
                  </a:txBody>
                  <a:tcPr/>
                </a:tc>
              </a:tr>
              <a:tr h="323571">
                <a:tc>
                  <a:txBody>
                    <a:bodyPr/>
                    <a:lstStyle/>
                    <a:p>
                      <a:r>
                        <a:rPr lang="el-GR" sz="1200" b="1" dirty="0" smtClean="0"/>
                        <a:t>9.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ΠΡΑΣΙΝΟΣ ΤΟΥΡΙΣΜΟΣ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0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16%</a:t>
                      </a:r>
                      <a:endParaRPr lang="el-GR" sz="1200" b="1" dirty="0"/>
                    </a:p>
                  </a:txBody>
                  <a:tcPr/>
                </a:tc>
              </a:tr>
              <a:tr h="323571">
                <a:tc>
                  <a:txBody>
                    <a:bodyPr/>
                    <a:lstStyle/>
                    <a:p>
                      <a:r>
                        <a:rPr lang="el-GR" sz="1200" b="1" dirty="0" smtClean="0"/>
                        <a:t>10.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ΕΝΑΛΛΑΚΤΙΚΟΣ ΤΟΥΡΙΣΜΟΣ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0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5%</a:t>
                      </a:r>
                      <a:endParaRPr lang="el-GR" sz="1200" b="1" dirty="0"/>
                    </a:p>
                  </a:txBody>
                  <a:tcPr/>
                </a:tc>
              </a:tr>
              <a:tr h="323571">
                <a:tc>
                  <a:txBody>
                    <a:bodyPr/>
                    <a:lstStyle/>
                    <a:p>
                      <a:r>
                        <a:rPr lang="el-GR" sz="1200" b="1" dirty="0" smtClean="0"/>
                        <a:t>11.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ΧΕΡΣΑΙΕΣ ΕΜΠΟΡΕΥΜΑΤΙΚΕΣ ΜΕΤΑΦΟΡΕΣ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107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2%</a:t>
                      </a:r>
                      <a:endParaRPr lang="el-GR" sz="1200" b="1" dirty="0"/>
                    </a:p>
                  </a:txBody>
                  <a:tcPr/>
                </a:tc>
              </a:tr>
              <a:tr h="323571">
                <a:tc>
                  <a:txBody>
                    <a:bodyPr/>
                    <a:lstStyle/>
                    <a:p>
                      <a:r>
                        <a:rPr lang="el-GR" sz="1200" b="1" dirty="0" smtClean="0"/>
                        <a:t>12.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ΕΘΝΙΚΟ ΑΠΟΘΕΜΑΤΙΚΟ ΑΠΡΟΒΛΕΠΤΩΝ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6.260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4%</a:t>
                      </a:r>
                      <a:endParaRPr lang="el-GR" sz="1200" b="1" dirty="0"/>
                    </a:p>
                  </a:txBody>
                  <a:tcPr/>
                </a:tc>
              </a:tr>
              <a:tr h="323571">
                <a:tc>
                  <a:txBody>
                    <a:bodyPr/>
                    <a:lstStyle/>
                    <a:p>
                      <a:r>
                        <a:rPr lang="el-GR" sz="1200" b="1" dirty="0" smtClean="0"/>
                        <a:t>13.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ΕΘΝΙΚΟ ΑΠΟΘΕΜΑΤΙΚΟ ΓΥΝΑΙΚΕΙΑ ΕΠΙΧ/ΚΟΤΗΤΑ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4.058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2%</a:t>
                      </a:r>
                      <a:endParaRPr lang="el-GR" sz="1200" b="1" dirty="0"/>
                    </a:p>
                  </a:txBody>
                  <a:tcPr/>
                </a:tc>
              </a:tr>
              <a:tr h="323571">
                <a:tc>
                  <a:txBody>
                    <a:bodyPr/>
                    <a:lstStyle/>
                    <a:p>
                      <a:r>
                        <a:rPr lang="el-GR" sz="1200" b="1" dirty="0" smtClean="0"/>
                        <a:t>14.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200" b="1" dirty="0" smtClean="0"/>
                        <a:t>ΜΕΤΕΓΚΑΤΑΣΤΑΣΗ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0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0%</a:t>
                      </a:r>
                      <a:endParaRPr lang="el-GR" sz="1200" b="1" dirty="0"/>
                    </a:p>
                  </a:txBody>
                  <a:tcPr/>
                </a:tc>
              </a:tr>
              <a:tr h="323571">
                <a:tc>
                  <a:txBody>
                    <a:bodyPr/>
                    <a:lstStyle/>
                    <a:p>
                      <a:r>
                        <a:rPr lang="el-GR" sz="1200" b="1" dirty="0" smtClean="0"/>
                        <a:t>15.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200" b="1" dirty="0" smtClean="0"/>
                        <a:t>ΕΝΙΣΧΥΣΗ ΜΜΕ</a:t>
                      </a:r>
                      <a:r>
                        <a:rPr lang="el-GR" sz="1200" b="1" baseline="0" dirty="0" smtClean="0"/>
                        <a:t> - ΠΕΠ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5.980</a:t>
                      </a:r>
                      <a:endParaRPr lang="el-G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200" b="1" dirty="0" smtClean="0"/>
                        <a:t>2%</a:t>
                      </a:r>
                      <a:endParaRPr lang="el-GR" sz="1200" b="1" dirty="0"/>
                    </a:p>
                  </a:txBody>
                  <a:tcPr/>
                </a:tc>
              </a:tr>
              <a:tr h="323571">
                <a:tc>
                  <a:txBody>
                    <a:bodyPr/>
                    <a:lstStyle/>
                    <a:p>
                      <a:endParaRPr lang="el-GR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400" b="1" dirty="0" smtClean="0"/>
                        <a:t>ΣΥΝΟΛΟ</a:t>
                      </a:r>
                      <a:endParaRPr lang="el-G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400" b="1" dirty="0" smtClean="0"/>
                        <a:t>16.830</a:t>
                      </a:r>
                      <a:endParaRPr lang="el-G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400" b="1" dirty="0" smtClean="0"/>
                        <a:t>4,6%</a:t>
                      </a:r>
                      <a:endParaRPr lang="el-GR" sz="1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1143000"/>
          </a:xfrm>
        </p:spPr>
        <p:txBody>
          <a:bodyPr>
            <a:normAutofit/>
          </a:bodyPr>
          <a:lstStyle/>
          <a:p>
            <a:r>
              <a:rPr lang="el-GR" sz="2000" dirty="0">
                <a:solidFill>
                  <a:srgbClr val="0070C0"/>
                </a:solidFill>
              </a:rPr>
              <a:t>Περιφερειακοί πολλαπλασιαστές στον κλάδο </a:t>
            </a:r>
            <a:r>
              <a:rPr lang="el-GR" sz="2000" dirty="0" smtClean="0">
                <a:solidFill>
                  <a:srgbClr val="0070C0"/>
                </a:solidFill>
              </a:rPr>
              <a:t>των </a:t>
            </a:r>
            <a:r>
              <a:rPr lang="el-GR" sz="2000" b="1" dirty="0" smtClean="0">
                <a:solidFill>
                  <a:srgbClr val="0070C0"/>
                </a:solidFill>
              </a:rPr>
              <a:t>Καταλυμάτων και της Εστίασης</a:t>
            </a:r>
            <a:endParaRPr lang="el-GR" sz="2000" b="1" dirty="0">
              <a:solidFill>
                <a:srgbClr val="0070C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330114728"/>
              </p:ext>
            </p:extLst>
          </p:nvPr>
        </p:nvGraphicFramePr>
        <p:xfrm>
          <a:off x="395536" y="1285864"/>
          <a:ext cx="8229604" cy="4286280"/>
        </p:xfrm>
        <a:graphic>
          <a:graphicData uri="http://schemas.openxmlformats.org/drawingml/2006/table">
            <a:tbl>
              <a:tblPr/>
              <a:tblGrid>
                <a:gridCol w="785166"/>
                <a:gridCol w="527351"/>
                <a:gridCol w="527351"/>
                <a:gridCol w="527351"/>
                <a:gridCol w="527351"/>
                <a:gridCol w="527351"/>
                <a:gridCol w="527351"/>
                <a:gridCol w="527351"/>
                <a:gridCol w="527351"/>
                <a:gridCol w="527351"/>
                <a:gridCol w="527351"/>
                <a:gridCol w="527351"/>
                <a:gridCol w="527351"/>
                <a:gridCol w="527351"/>
                <a:gridCol w="588875"/>
              </a:tblGrid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ΠΕΡΙΦΕΡΕΙΕΣ 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ΑΜΘ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ΚΜΑ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ΔΜΑ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ΘΕΣ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ΗΠΕ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ΙΟΝ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ΔΕΛ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ΣΤΕ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ΠΕΛ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ΑΤΤ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ΒΑΙ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ΝΑΙ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ΚΡΗ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ΣΥΝΟΛΟ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ΑΜΘ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0,6418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0,0409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0,0248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0,0179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0,0107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0,0096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0,0250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0,0186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0,0136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0,0146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0,0152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0,0058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0,0065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0,8450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ΚΜΑ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0,2499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0,7100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0,4228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0,2018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0,0895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0,0731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0,1559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0,0736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0,1242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0,0620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0,0866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0,0250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0,0517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2,3260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ΔΜΑ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0,0085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0,0139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0,5485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0,0234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0,0093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0,0060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0,0104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0,0088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0,0054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0,0046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0,0031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0,0012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0,0016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0,6447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ΘΕΣ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0,0273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0,0334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0,0313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0,6141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0,0151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0,0109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0,0215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0,0301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0,0340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0,0174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0,0145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0,0055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0,0065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0,8614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ΗΠΕ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0,0377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0,1109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0,0448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0,1721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1,0230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0,0194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0,1030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0,3202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0,0314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0,0354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0,0091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0,0034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0,0133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1,9236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ΙΟΝ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0,0142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0,0208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0,0183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0,0228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0,0114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0,9143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0,0397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0,0118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0,0183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0,0131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0,0024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0,0010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0,0106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1,0990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ΔΕΛ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0,0081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0,0133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0,0103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0,0118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0,0160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0,0371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0,6393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0,0213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0,0728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0,0152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0,0098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0,0040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0,0078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0,8669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ΣΤΕ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0,0869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0,0258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0,0336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0,0257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0,0082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0,0129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0,0340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0,4935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0,0244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0,0175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0,1469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0,0093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0,0082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0,9269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ΠΕΛ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0,0122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0,0233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0,0142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0,0183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0,0089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0,0142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0,0279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0,0246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0,6438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0,0177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0,0120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0,0091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0,0099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0,8361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ΑΤΤ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0,2990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0,3193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0,2488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0,2868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0,2275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0,3110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0,3021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0,3938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0,4206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1,1619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0,3156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0,2462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0,2887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4,8214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ΒΑΙ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0,0238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0,0118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0,0050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0,0030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0,0010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0,0012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0,0043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0,0048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0,0036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0,0048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0,7603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0,0014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0,0024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0,8274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ΝΑΙ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0,0108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0,0448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0,0184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0,0211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0,0048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0,0098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0,0193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0,0154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0,0194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0,0320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0,0387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1,1055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0,0751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1,4150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ΚΡΗ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0,0089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0,0609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0,0084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0,0103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0,0038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0,0097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0,0467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0,0125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0,0177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0,0329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0,0149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0,0117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0,9469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1,1853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ΣΥΝΟΛΟ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1,4291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1,4291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1,4291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1,4291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1,4291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1,4291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1,4291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1,4291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1,4291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1,4291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1,4291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1,4291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1,4291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18,5785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1884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45719"/>
          </a:xfrm>
        </p:spPr>
        <p:txBody>
          <a:bodyPr>
            <a:normAutofit fontScale="90000"/>
          </a:bodyPr>
          <a:lstStyle/>
          <a:p>
            <a:endParaRPr lang="el-GR" dirty="0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14290"/>
            <a:ext cx="4616981" cy="6357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el-GR" dirty="0"/>
          </a:p>
        </p:txBody>
      </p:sp>
      <p:pic>
        <p:nvPicPr>
          <p:cNvPr id="6" name="5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85728"/>
            <a:ext cx="435771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53966"/>
          </a:xfrm>
        </p:spPr>
        <p:txBody>
          <a:bodyPr>
            <a:normAutofit fontScale="90000"/>
          </a:bodyPr>
          <a:lstStyle/>
          <a:p>
            <a:endParaRPr lang="el-GR" dirty="0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5598" y="357166"/>
            <a:ext cx="4653922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el-GR" dirty="0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8998" y="285728"/>
            <a:ext cx="4190456" cy="628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58204" cy="714380"/>
          </a:xfrm>
        </p:spPr>
        <p:txBody>
          <a:bodyPr>
            <a:normAutofit fontScale="90000"/>
          </a:bodyPr>
          <a:lstStyle/>
          <a:p>
            <a:r>
              <a:rPr lang="el-GR" sz="2200" b="1" dirty="0" smtClean="0"/>
              <a:t/>
            </a:r>
            <a:br>
              <a:rPr lang="el-GR" sz="2200" b="1" dirty="0" smtClean="0"/>
            </a:br>
            <a:r>
              <a:rPr lang="el-GR" sz="2200" b="1" dirty="0"/>
              <a:t/>
            </a:r>
            <a:br>
              <a:rPr lang="el-GR" sz="2200" b="1" dirty="0"/>
            </a:br>
            <a:r>
              <a:rPr lang="el-GR" sz="2200" b="1" dirty="0" smtClean="0"/>
              <a:t/>
            </a:r>
            <a:br>
              <a:rPr lang="el-GR" sz="2200" b="1" dirty="0" smtClean="0"/>
            </a:br>
            <a:r>
              <a:rPr lang="el-GR" sz="2000" b="1" dirty="0" smtClean="0"/>
              <a:t>Κρατικές </a:t>
            </a:r>
            <a:r>
              <a:rPr lang="el-GR" sz="2000" b="1" dirty="0"/>
              <a:t>Ενισχύσεις σε σχέση με </a:t>
            </a:r>
            <a:r>
              <a:rPr lang="el-GR" sz="2000" b="1" dirty="0" smtClean="0"/>
              <a:t/>
            </a:r>
            <a:br>
              <a:rPr lang="el-GR" sz="2000" b="1" dirty="0" smtClean="0"/>
            </a:br>
            <a:r>
              <a:rPr lang="el-GR" sz="2000" b="1" dirty="0" smtClean="0"/>
              <a:t>το </a:t>
            </a:r>
            <a:r>
              <a:rPr lang="el-GR" sz="2000" b="1" dirty="0"/>
              <a:t>Εμπορικό Ισοζύγιο για τα έτη 2000-2012</a:t>
            </a:r>
            <a:r>
              <a:rPr lang="el-GR" dirty="0"/>
              <a:t/>
            </a:r>
            <a:br>
              <a:rPr lang="el-GR" dirty="0"/>
            </a:br>
            <a:endParaRPr lang="el-GR" dirty="0"/>
          </a:p>
        </p:txBody>
      </p:sp>
      <p:graphicFrame>
        <p:nvGraphicFramePr>
          <p:cNvPr id="4" name="3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457200" y="1071563"/>
          <a:ext cx="8229600" cy="505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5766</TotalTime>
  <Words>1600</Words>
  <Application>Microsoft Office PowerPoint</Application>
  <PresentationFormat>Προβολή στην οθόνη (4:3)</PresentationFormat>
  <Paragraphs>607</Paragraphs>
  <Slides>48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48</vt:i4>
      </vt:variant>
    </vt:vector>
  </HeadingPairs>
  <TitlesOfParts>
    <vt:vector size="49" baseType="lpstr">
      <vt:lpstr>Θέμα του Office</vt:lpstr>
      <vt:lpstr> ΗΜΕΡΙΔΑ ΕΦΕΠΑΕ  «ΚΡΑΤΙΚΕΣ ΕΝΙΣΧΥΣΕΙΣ &amp; ΑΝΑΠΤΥΞΗ»    ΚΡΑΤΙΚΕΣ ΕΝΙΣΧΥΣΕΙΣ &amp; ΕΦΕΠΑΕ:  Πορεία, στατιστικές επεξεργασίες, εκτίμηση επίδρασης στην ανταγωνιστικότητα των επιχειρήσεων          Δρ. Απόστολος Παπαδούλης      Γενικός Διευθυντής ΑΕΔΕΠ</vt:lpstr>
      <vt:lpstr>Διαφάνεια 2</vt:lpstr>
      <vt:lpstr>  Non-crisis state aid, excluding railways - % of GDP </vt:lpstr>
      <vt:lpstr>Διαφάνεια 4</vt:lpstr>
      <vt:lpstr>Διαφάνεια 5</vt:lpstr>
      <vt:lpstr>Διαφάνεια 6</vt:lpstr>
      <vt:lpstr>Διαφάνεια 7</vt:lpstr>
      <vt:lpstr>Διαφάνεια 8</vt:lpstr>
      <vt:lpstr>   Κρατικές Ενισχύσεις σε σχέση με  το Εμπορικό Ισοζύγιο για τα έτη 2000-2012 </vt:lpstr>
      <vt:lpstr>  Εμπορικό Ισοζύγιο σε σχέση με το ΑΕΠ για τα έτη 2000-2012 </vt:lpstr>
      <vt:lpstr>Διαφάνεια 11</vt:lpstr>
      <vt:lpstr>Διαφάνεια 12</vt:lpstr>
      <vt:lpstr>Διαφάνεια 13</vt:lpstr>
      <vt:lpstr>Διαφάνεια 14</vt:lpstr>
      <vt:lpstr>Διαφάνεια 15</vt:lpstr>
      <vt:lpstr>Διαφάνεια 16</vt:lpstr>
      <vt:lpstr>Διαφάνεια 17</vt:lpstr>
      <vt:lpstr>Διαφάνεια 18</vt:lpstr>
      <vt:lpstr>Διαφάνεια 19</vt:lpstr>
      <vt:lpstr>Διαφάνεια 20</vt:lpstr>
      <vt:lpstr>Διαφάνεια 21</vt:lpstr>
      <vt:lpstr>Διαφάνεια 22</vt:lpstr>
      <vt:lpstr>Διαφάνεια 23</vt:lpstr>
      <vt:lpstr>Διαφάνεια 24</vt:lpstr>
      <vt:lpstr>Διαφάνεια 25</vt:lpstr>
      <vt:lpstr>Διαφάνεια 26</vt:lpstr>
      <vt:lpstr>Διαφάνεια 27</vt:lpstr>
      <vt:lpstr>Διαφάνεια 28</vt:lpstr>
      <vt:lpstr>Διαφάνεια 29</vt:lpstr>
      <vt:lpstr>Διαφάνεια 30</vt:lpstr>
      <vt:lpstr>Διαφάνεια 31</vt:lpstr>
      <vt:lpstr>Διαφάνεια 32</vt:lpstr>
      <vt:lpstr>Διαφάνεια 33</vt:lpstr>
      <vt:lpstr>Διαφάνεια 34</vt:lpstr>
      <vt:lpstr>Διαφάνεια 35</vt:lpstr>
      <vt:lpstr>Διαφάνεια 36</vt:lpstr>
      <vt:lpstr>Διαφάνεια 37</vt:lpstr>
      <vt:lpstr>Διαφάνεια 38</vt:lpstr>
      <vt:lpstr>Διαφάνεια 39</vt:lpstr>
      <vt:lpstr>Διαφάνεια 40</vt:lpstr>
      <vt:lpstr>Διαφάνεια 41</vt:lpstr>
      <vt:lpstr>Διαφάνεια 42</vt:lpstr>
      <vt:lpstr>Διαφάνεια 43</vt:lpstr>
      <vt:lpstr>Διαφάνεια 44</vt:lpstr>
      <vt:lpstr>Διαφάνεια 45</vt:lpstr>
      <vt:lpstr>ΣΤΟΙΧΕΙΑ ΕΠΙΔΟΣΕΩΝ ΠΡΟΓΡΑΜΜΑΤΩΝ</vt:lpstr>
      <vt:lpstr>Περιφερειακοί πολλαπλασιαστές στον κλάδο των Καταλυμάτων και της Εστίασης</vt:lpstr>
      <vt:lpstr>Διαφάνεια 48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Βασικά γνωρίσματα του ΕΦΕΠΑΕ</dc:title>
  <dc:creator>User</dc:creator>
  <cp:lastModifiedBy>orestis</cp:lastModifiedBy>
  <cp:revision>34</cp:revision>
  <dcterms:created xsi:type="dcterms:W3CDTF">2014-09-11T07:27:30Z</dcterms:created>
  <dcterms:modified xsi:type="dcterms:W3CDTF">2014-09-17T15:06:43Z</dcterms:modified>
</cp:coreProperties>
</file>