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9" r:id="rId3"/>
    <p:sldId id="260" r:id="rId4"/>
    <p:sldId id="270" r:id="rId5"/>
    <p:sldId id="258" r:id="rId6"/>
    <p:sldId id="262" r:id="rId7"/>
    <p:sldId id="268" r:id="rId8"/>
    <p:sldId id="263" r:id="rId9"/>
    <p:sldId id="271" r:id="rId10"/>
    <p:sldId id="272" r:id="rId11"/>
    <p:sldId id="264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0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508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726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5288" y="1916113"/>
            <a:ext cx="4038600" cy="424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6288" y="1916113"/>
            <a:ext cx="4038600" cy="2047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6288" y="4116388"/>
            <a:ext cx="4038600" cy="204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151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6542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804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632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337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0212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454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596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0957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E38B-A997-4F82-8865-830829055A70}" type="datetimeFigureOut">
              <a:rPr lang="el-GR" smtClean="0"/>
              <a:t>17/9/2014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E97C7-CAF6-4FBB-908A-79F4CDAFB0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495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28.png"/><Relationship Id="rId12" Type="http://schemas.openxmlformats.org/officeDocument/2006/relationships/image" Target="../media/image4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40.jpeg"/><Relationship Id="rId5" Type="http://schemas.openxmlformats.org/officeDocument/2006/relationships/image" Target="../media/image36.png"/><Relationship Id="rId10" Type="http://schemas.openxmlformats.org/officeDocument/2006/relationships/image" Target="../media/image39.jpeg"/><Relationship Id="rId4" Type="http://schemas.openxmlformats.org/officeDocument/2006/relationships/image" Target="../media/image35.jpe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697"/>
            <a:ext cx="917257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7984" y="3789040"/>
            <a:ext cx="4784576" cy="1489720"/>
          </a:xfrm>
        </p:spPr>
        <p:txBody>
          <a:bodyPr>
            <a:normAutofit lnSpcReduction="10000"/>
          </a:bodyPr>
          <a:lstStyle/>
          <a:p>
            <a:r>
              <a:rPr lang="el-GR" altLang="el-GR" b="1" dirty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Π</a:t>
            </a:r>
            <a:r>
              <a:rPr lang="el-GR" altLang="el-GR" b="1" dirty="0" smtClean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ροώθηση </a:t>
            </a:r>
            <a:r>
              <a:rPr lang="el-GR" altLang="el-GR" b="1" dirty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νέων προϊόντων στην αγορά </a:t>
            </a:r>
            <a:r>
              <a:rPr lang="en-US" altLang="el-GR" b="1" dirty="0" smtClean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 </a:t>
            </a:r>
            <a:r>
              <a:rPr lang="el-GR" altLang="el-GR" b="1" dirty="0" smtClean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της </a:t>
            </a:r>
            <a:r>
              <a:rPr lang="el-GR" altLang="el-GR" b="1" dirty="0">
                <a:solidFill>
                  <a:schemeClr val="bg1"/>
                </a:solidFill>
                <a:ea typeface="Calibri" pitchFamily="34" charset="0"/>
                <a:cs typeface="Tahoma" pitchFamily="34" charset="0"/>
              </a:rPr>
              <a:t>Αυστραλίας</a:t>
            </a:r>
            <a:endParaRPr lang="el-GR" b="1" dirty="0">
              <a:solidFill>
                <a:schemeClr val="bg1"/>
              </a:solidFill>
            </a:endParaRPr>
          </a:p>
        </p:txBody>
      </p:sp>
      <p:pic>
        <p:nvPicPr>
          <p:cNvPr id="8" name="10 - Εικόνα" descr="logo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903154"/>
            <a:ext cx="2144837" cy="719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951751"/>
            <a:ext cx="864096" cy="8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954193"/>
            <a:ext cx="1676592" cy="8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949280"/>
            <a:ext cx="1496682" cy="8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5352" y="5949280"/>
            <a:ext cx="3533152" cy="76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0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869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Το επόμενο βήμα </a:t>
            </a:r>
            <a:r>
              <a:rPr lang="el-GR" dirty="0"/>
              <a:t/>
            </a:r>
            <a:br>
              <a:rPr lang="el-GR" dirty="0"/>
            </a:br>
            <a:r>
              <a:rPr lang="el-GR" sz="2200" b="1" dirty="0" smtClean="0"/>
              <a:t>«</a:t>
            </a:r>
            <a:r>
              <a:rPr lang="el-GR" sz="2200" b="1" dirty="0"/>
              <a:t>ΕΞΩΣΤΡΕΦΕΙΑ – ΑΝΤΑΓΩΝΙΣΤΙΚΟΤΗΤΑ ΤΩΝ </a:t>
            </a:r>
            <a:r>
              <a:rPr lang="el-GR" sz="2200" b="1" dirty="0" smtClean="0"/>
              <a:t>ΕΠΙΧΕΙΡΗΣΕΩΝ ΙΙ»</a:t>
            </a:r>
            <a:endParaRPr lang="el-GR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7544" y="1203415"/>
            <a:ext cx="8281168" cy="524992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Η συνολική θετική εμπειρία με τον σχεδιασμό και την εκτέλεση του προγράμματος καθώς και τα πρώτα αποτελέσματα των ενεργειών στην αγορά της Αυστραλίας  μας οδήγησαν στην υποβολή νέου επενδυτικού σχεδίου.</a:t>
            </a:r>
          </a:p>
          <a:p>
            <a:pPr marL="0" lvl="0" indent="0">
              <a:buNone/>
            </a:pP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Το νέο επενδυτικό </a:t>
            </a:r>
            <a:r>
              <a:rPr lang="el-GR" altLang="el-GR" sz="2000" dirty="0">
                <a:ea typeface="Calibri" pitchFamily="34" charset="0"/>
                <a:cs typeface="Tahoma" pitchFamily="34" charset="0"/>
              </a:rPr>
              <a:t>σχέδιο αφορά στην προώθηση </a:t>
            </a: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της κ</a:t>
            </a:r>
            <a:r>
              <a:rPr lang="el-GR" sz="2000" dirty="0" smtClean="0"/>
              <a:t>ρέμας μαύρου βαλσάμικου </a:t>
            </a:r>
            <a:r>
              <a:rPr lang="el-GR" sz="2000" b="1" dirty="0" smtClean="0"/>
              <a:t>με γεύση φρούτων </a:t>
            </a:r>
            <a:r>
              <a:rPr lang="el-GR" sz="2000" dirty="0" smtClean="0"/>
              <a:t>και κρέμας λευκού βαλσάμικου με γεύση φρούτων </a:t>
            </a:r>
            <a:r>
              <a:rPr lang="el-GR" altLang="el-GR" sz="2000" dirty="0">
                <a:ea typeface="Calibri" pitchFamily="34" charset="0"/>
                <a:cs typeface="Tahoma" pitchFamily="34" charset="0"/>
              </a:rPr>
              <a:t>στην αγορά της Αυστραλίας </a:t>
            </a: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.</a:t>
            </a:r>
          </a:p>
          <a:p>
            <a:pPr marL="0" lvl="0" indent="0">
              <a:buNone/>
            </a:pPr>
            <a:endParaRPr lang="el-GR" altLang="el-GR" sz="2000" dirty="0" smtClean="0">
              <a:ea typeface="Calibri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l-GR" sz="2000" b="1" dirty="0"/>
              <a:t>Προυπολογισμός </a:t>
            </a:r>
            <a:r>
              <a:rPr lang="en-US" sz="2000" b="1" dirty="0"/>
              <a:t>:</a:t>
            </a:r>
            <a:r>
              <a:rPr lang="el-GR" sz="2000" b="1" dirty="0"/>
              <a:t>  </a:t>
            </a:r>
            <a:r>
              <a:rPr lang="el-GR" sz="2000" b="1" dirty="0" smtClean="0"/>
              <a:t>181.428</a:t>
            </a:r>
            <a:r>
              <a:rPr lang="el-GR" sz="2000" dirty="0" smtClean="0"/>
              <a:t>€  </a:t>
            </a:r>
            <a:r>
              <a:rPr lang="el-GR" sz="2000" dirty="0"/>
              <a:t>- ύψος επιχορήγησης 45% </a:t>
            </a:r>
            <a:r>
              <a:rPr lang="el-GR" sz="2000" dirty="0" smtClean="0"/>
              <a:t>(81.642€</a:t>
            </a:r>
            <a:r>
              <a:rPr lang="el-GR" sz="2000" dirty="0"/>
              <a:t>)</a:t>
            </a:r>
          </a:p>
          <a:p>
            <a:pPr marL="0" lvl="0" indent="0">
              <a:buNone/>
            </a:pPr>
            <a:endParaRPr lang="el-GR" sz="2000" dirty="0" smtClean="0"/>
          </a:p>
          <a:p>
            <a:pPr marL="3587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el-GR" sz="2000" dirty="0">
                <a:ea typeface="Calibri" pitchFamily="34" charset="0"/>
                <a:cs typeface="Tahoma" pitchFamily="34" charset="0"/>
              </a:rPr>
              <a:t>Οι δαπάνες που περιλαμβάνονται στο επενδυτικό </a:t>
            </a: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σχέδιο, κατηγοριοποιούνται </a:t>
            </a:r>
            <a:r>
              <a:rPr lang="el-GR" altLang="el-GR" sz="2000" dirty="0">
                <a:ea typeface="Calibri" pitchFamily="34" charset="0"/>
                <a:cs typeface="Tahoma" pitchFamily="34" charset="0"/>
              </a:rPr>
              <a:t>σε δύο βασικές κατηγορίες</a:t>
            </a:r>
            <a:endParaRPr lang="en-US" altLang="el-GR" sz="2000" dirty="0">
              <a:ea typeface="Calibri" pitchFamily="34" charset="0"/>
              <a:cs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l-GR" sz="2000" dirty="0">
              <a:ea typeface="Calibri" pitchFamily="34" charset="0"/>
              <a:cs typeface="Tahoma" pitchFamily="34" charset="0"/>
            </a:endParaRPr>
          </a:p>
          <a:p>
            <a:pPr marL="3584575"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l-GR" altLang="el-GR" sz="2000" b="1" dirty="0">
                <a:ea typeface="Calibri" pitchFamily="34" charset="0"/>
                <a:cs typeface="Tahoma" pitchFamily="34" charset="0"/>
              </a:rPr>
              <a:t>Α. Εξοπλισμός </a:t>
            </a:r>
            <a:r>
              <a:rPr lang="en-US" altLang="el-GR" sz="2000" b="1" dirty="0">
                <a:ea typeface="Calibri" pitchFamily="34" charset="0"/>
                <a:cs typeface="Tahoma" pitchFamily="34" charset="0"/>
              </a:rPr>
              <a:t> </a:t>
            </a:r>
            <a:endParaRPr lang="el-GR" altLang="el-GR" sz="2000" dirty="0">
              <a:ea typeface="Calibri" pitchFamily="34" charset="0"/>
              <a:cs typeface="Tahoma" pitchFamily="34" charset="0"/>
            </a:endParaRPr>
          </a:p>
          <a:p>
            <a:pPr marL="3584575"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l-GR" altLang="el-GR" sz="2000" b="1" dirty="0">
                <a:ea typeface="Calibri" pitchFamily="34" charset="0"/>
                <a:cs typeface="Tahoma" pitchFamily="34" charset="0"/>
              </a:rPr>
              <a:t>Β</a:t>
            </a:r>
            <a:r>
              <a:rPr lang="el-GR" altLang="el-GR" sz="2000" b="1" dirty="0" bmk="">
                <a:ea typeface="Calibri" pitchFamily="34" charset="0"/>
                <a:cs typeface="Tahoma" pitchFamily="34" charset="0"/>
              </a:rPr>
              <a:t>. Ενέργειες προώθησης</a:t>
            </a:r>
            <a:endParaRPr lang="el-GR" altLang="el-GR" sz="2000" b="1" dirty="0"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90229"/>
            <a:ext cx="3604149" cy="286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542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0 - Εικόνα" descr="logo2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404" y="4726190"/>
            <a:ext cx="2144837" cy="719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911602"/>
            <a:ext cx="864096" cy="8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4783" y="5911602"/>
            <a:ext cx="1676592" cy="8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242" y="5892069"/>
            <a:ext cx="1496682" cy="8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7878" y="5810153"/>
            <a:ext cx="3533152" cy="76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581128"/>
            <a:ext cx="2622169" cy="93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63099" y="571934"/>
            <a:ext cx="8712968" cy="114386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200" b="1" dirty="0" smtClean="0"/>
              <a:t>«ΕΞΩΣΤΡΕΦΕΙΑ – ΑΝΤΑΓΩΝΙΣΤΙΚΟΤΗΤΑ ΤΩΝ ΕΠΙΧΕΙΡΗΣΕΩΝ»</a:t>
            </a:r>
            <a:endParaRPr lang="el-GR" sz="22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79489" y="859160"/>
            <a:ext cx="6821005" cy="14897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altLang="el-GR" sz="2000" b="1" dirty="0" smtClean="0">
                <a:ea typeface="Calibri" pitchFamily="34" charset="0"/>
                <a:cs typeface="Tahoma" pitchFamily="34" charset="0"/>
              </a:rPr>
              <a:t>Προώθηση νέων προϊόντων στην αγορά </a:t>
            </a:r>
            <a:r>
              <a:rPr lang="en-US" altLang="el-GR" sz="2000" b="1" dirty="0" smtClean="0">
                <a:ea typeface="Calibri" pitchFamily="34" charset="0"/>
                <a:cs typeface="Tahoma" pitchFamily="34" charset="0"/>
              </a:rPr>
              <a:t> </a:t>
            </a:r>
            <a:r>
              <a:rPr lang="el-GR" altLang="el-GR" sz="2000" b="1" dirty="0" smtClean="0">
                <a:ea typeface="Calibri" pitchFamily="34" charset="0"/>
                <a:cs typeface="Tahoma" pitchFamily="34" charset="0"/>
              </a:rPr>
              <a:t>της Αυστραλίας</a:t>
            </a:r>
            <a:endParaRPr lang="el-GR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79950" y="2764730"/>
            <a:ext cx="697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/>
              <a:t>Ευχαριστούμε για την προσοχή σας</a:t>
            </a:r>
            <a:endParaRPr lang="el-GR" sz="3600" dirty="0"/>
          </a:p>
        </p:txBody>
      </p:sp>
    </p:spTree>
    <p:extLst>
      <p:ext uri="{BB962C8B-B14F-4D97-AF65-F5344CB8AC3E}">
        <p14:creationId xmlns:p14="http://schemas.microsoft.com/office/powerpoint/2010/main" val="1662123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517232"/>
            <a:ext cx="5861671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l-GR" dirty="0" smtClean="0"/>
              <a:t>Η Εταιρία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0" y="1268760"/>
            <a:ext cx="63722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l-GR" sz="2000" dirty="0"/>
              <a:t>Η ΠΑΠΑΔΗΜΗΤΡΙΟΥ Χ.Κ. ΑΒΕΤ, ιδρύθηκε το 1939 και αποτελεί σήμερα μια από τις μεγαλύτερες εταιρίες τροφίμων στη Νότια Ελλάδα</a:t>
            </a:r>
            <a:r>
              <a:rPr lang="el-GR" sz="20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l-GR" sz="2000" dirty="0"/>
              <a:t>Με 74 χρόνια εμπειρία στην επεξεργασία της σταφίδας </a:t>
            </a:r>
            <a:r>
              <a:rPr lang="el-GR" sz="2000" dirty="0" smtClean="0"/>
              <a:t>η </a:t>
            </a:r>
            <a:r>
              <a:rPr lang="el-GR" sz="2000" dirty="0"/>
              <a:t>εταιρία Παπαδημητρίου, έκανε τη διαφορά το 1998 παρουσιάζοντας το πρώτο ελληνικό βαλσαμικό </a:t>
            </a:r>
            <a:r>
              <a:rPr lang="el-GR" sz="2000" dirty="0" smtClean="0"/>
              <a:t>ξύδι.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l-GR" sz="2000" dirty="0" smtClean="0"/>
              <a:t> Σήμερα η εταιρία κατέχει ηγετική θέση στην Ελληνική αγορά στην κατηγορία του Βαλσαμικού ξιδιού, παράλληλα με την δυναμική της ανάπτυξη στις αγορές του εξωτερικού.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l-GR" sz="2000" dirty="0" smtClean="0"/>
              <a:t>Η εταιρία παράγει τα προιόντα της κάτω από αυστηρές ποιοτικές προδιαγραφές, πιστοποιημένες βάση διεθνών προτύπων.</a:t>
            </a:r>
          </a:p>
          <a:p>
            <a:pPr marL="0" indent="0">
              <a:spcBef>
                <a:spcPts val="1200"/>
              </a:spcBef>
              <a:buNone/>
            </a:pPr>
            <a:endParaRPr lang="el-GR" sz="2000" dirty="0"/>
          </a:p>
          <a:p>
            <a:pPr marL="0" indent="0">
              <a:spcBef>
                <a:spcPts val="1200"/>
              </a:spcBef>
              <a:buNone/>
            </a:pPr>
            <a:endParaRPr lang="el-GR" sz="2000" dirty="0"/>
          </a:p>
        </p:txBody>
      </p:sp>
      <p:pic>
        <p:nvPicPr>
          <p:cNvPr id="5" name="Picture 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45" y="260348"/>
            <a:ext cx="2622169" cy="93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3" y="1310186"/>
            <a:ext cx="2760612" cy="4801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0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691" y="181483"/>
            <a:ext cx="8229600" cy="1143000"/>
          </a:xfrm>
        </p:spPr>
        <p:txBody>
          <a:bodyPr/>
          <a:lstStyle/>
          <a:p>
            <a:r>
              <a:rPr lang="el-GR" dirty="0" smtClean="0"/>
              <a:t>Καινοτομία</a:t>
            </a:r>
            <a:endParaRPr lang="el-GR" dirty="0"/>
          </a:p>
        </p:txBody>
      </p:sp>
      <p:sp>
        <p:nvSpPr>
          <p:cNvPr id="4" name="Rectangle 3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351309"/>
            <a:ext cx="8352928" cy="4525963"/>
          </a:xfrm>
        </p:spPr>
        <p:txBody>
          <a:bodyPr/>
          <a:lstStyle/>
          <a:p>
            <a:r>
              <a:rPr lang="el-GR" sz="2000" dirty="0" smtClean="0"/>
              <a:t>Βαλσαμικό ξίδι από κορινθιακή </a:t>
            </a:r>
            <a:r>
              <a:rPr lang="el-GR" sz="2000" dirty="0"/>
              <a:t>σταφίδα </a:t>
            </a:r>
            <a:r>
              <a:rPr lang="el-GR" sz="2000" dirty="0" smtClean="0"/>
              <a:t>με φυσικό </a:t>
            </a:r>
            <a:r>
              <a:rPr lang="el-GR" sz="2000" dirty="0"/>
              <a:t>σκούρο </a:t>
            </a:r>
            <a:r>
              <a:rPr lang="el-GR" sz="2000" dirty="0" smtClean="0"/>
              <a:t>χρώμα</a:t>
            </a:r>
            <a:r>
              <a:rPr lang="en-US" sz="2000" dirty="0" smtClean="0"/>
              <a:t> </a:t>
            </a:r>
            <a:r>
              <a:rPr lang="el-GR" sz="2000" dirty="0" smtClean="0"/>
              <a:t>και γλυκιά γεύση . Ένα </a:t>
            </a:r>
            <a:r>
              <a:rPr lang="el-GR" sz="2000" dirty="0"/>
              <a:t>εξαιρετικό προϊόν που δεν χρειάζεται συντηρητικά και </a:t>
            </a:r>
            <a:r>
              <a:rPr lang="el-GR" sz="2000" dirty="0" smtClean="0"/>
              <a:t>καραμελόχρωμα καθώς είναι φυσικά σκούρο και γλυκό.</a:t>
            </a:r>
          </a:p>
          <a:p>
            <a:r>
              <a:rPr lang="el-GR" sz="2000" dirty="0" smtClean="0"/>
              <a:t>Δημιουργία ολοκληρωμένης γκάμας γύρω από το βαλσαμικό ξίδι </a:t>
            </a:r>
          </a:p>
          <a:p>
            <a:pPr lvl="1"/>
            <a:r>
              <a:rPr lang="el-GR" sz="2000" dirty="0" smtClean="0"/>
              <a:t>Μουστάρδες με βαλσαμικό ξίδι, ελαιόλαδο και μέλι</a:t>
            </a:r>
          </a:p>
          <a:p>
            <a:pPr lvl="1"/>
            <a:r>
              <a:rPr lang="el-GR" sz="2000" dirty="0" smtClean="0"/>
              <a:t>Κρέμες βαλσαμικού – κλασσικές και με γεύσεις φρούτων</a:t>
            </a:r>
          </a:p>
          <a:p>
            <a:pPr lvl="1"/>
            <a:endParaRPr lang="el-G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1843425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2089" y="4391591"/>
            <a:ext cx="3241999" cy="2329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45" y="260348"/>
            <a:ext cx="2622169" cy="93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517232"/>
            <a:ext cx="2598787" cy="114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4059" y="4602772"/>
            <a:ext cx="704405" cy="199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9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Πλαίσιο προγράμματος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Πρόγραμμα</a:t>
            </a:r>
            <a:r>
              <a:rPr lang="en-US" sz="2000" dirty="0" smtClean="0"/>
              <a:t>:</a:t>
            </a:r>
            <a:r>
              <a:rPr lang="el-GR" sz="2000" b="1" dirty="0"/>
              <a:t> «ΕΞΩΣΤΡΕΦΕΙΑ – ΑΝΤΑΓΩΝΙΣΤΙΚΟΤΗΤΑ ΤΩΝ </a:t>
            </a:r>
            <a:r>
              <a:rPr lang="el-GR" sz="2000" b="1" dirty="0" smtClean="0"/>
              <a:t>ΕΠΙΧΕΙΡΗΣΕΩΝ»</a:t>
            </a:r>
          </a:p>
          <a:p>
            <a:pPr marL="0" indent="0">
              <a:buNone/>
            </a:pPr>
            <a:endParaRPr lang="el-GR" sz="1200" b="1" dirty="0"/>
          </a:p>
          <a:p>
            <a:pPr marL="987425" indent="-987425">
              <a:buNone/>
            </a:pPr>
            <a:r>
              <a:rPr lang="el-GR" sz="2000" b="1" dirty="0" smtClean="0"/>
              <a:t>Φορέας</a:t>
            </a:r>
            <a:r>
              <a:rPr lang="en-US" sz="2000" b="1" dirty="0" smtClean="0"/>
              <a:t>:</a:t>
            </a:r>
            <a:r>
              <a:rPr lang="el-GR" sz="2000" dirty="0" smtClean="0"/>
              <a:t> </a:t>
            </a:r>
            <a:r>
              <a:rPr lang="el-GR" sz="2000" dirty="0"/>
              <a:t>Γενική Γραμματεία Βιομηχανίας - Δ</a:t>
            </a:r>
            <a:r>
              <a:rPr lang="el-GR" sz="2000" dirty="0" smtClean="0"/>
              <a:t>ιεύθυνση </a:t>
            </a:r>
            <a:r>
              <a:rPr lang="el-GR" sz="2000" dirty="0"/>
              <a:t>Μικρών και Μεσαίων</a:t>
            </a:r>
          </a:p>
          <a:p>
            <a:pPr marL="987425" indent="-987425">
              <a:buNone/>
            </a:pPr>
            <a:r>
              <a:rPr lang="el-GR" sz="2000" dirty="0" smtClean="0"/>
              <a:t>	Επιχειρήσεων </a:t>
            </a:r>
            <a:r>
              <a:rPr lang="el-GR" sz="2000" dirty="0"/>
              <a:t>(ΜΜΕ) </a:t>
            </a:r>
            <a:r>
              <a:rPr lang="el-GR" sz="2000" dirty="0" smtClean="0"/>
              <a:t>με Ενδιάμεσο </a:t>
            </a:r>
            <a:r>
              <a:rPr lang="el-GR" sz="2000" dirty="0"/>
              <a:t>Φορέα του Επιχειρησιακού</a:t>
            </a:r>
          </a:p>
          <a:p>
            <a:pPr marL="987425" indent="-987425">
              <a:buNone/>
            </a:pPr>
            <a:r>
              <a:rPr lang="el-GR" sz="2000" dirty="0" smtClean="0"/>
              <a:t>	Προγράμματος </a:t>
            </a:r>
            <a:r>
              <a:rPr lang="el-GR" sz="2000" dirty="0"/>
              <a:t>Ανταγωνιστικότητα και Επιχειρηματικότητα «ΕΦΕΠΑΕ</a:t>
            </a:r>
            <a:r>
              <a:rPr lang="el-GR" sz="2000" dirty="0" smtClean="0"/>
              <a:t>»</a:t>
            </a:r>
            <a:r>
              <a:rPr lang="en-US" sz="2000" dirty="0" smtClean="0"/>
              <a:t> </a:t>
            </a:r>
            <a:r>
              <a:rPr lang="el-GR" sz="2000" dirty="0" smtClean="0"/>
              <a:t>υπό την αιγίδα του Υπουργείου Ανάπτυξης &amp; Ανταγωνιστικότητας</a:t>
            </a:r>
            <a:endParaRPr lang="el-GR" sz="2000" dirty="0" smtClean="0"/>
          </a:p>
          <a:p>
            <a:pPr marL="987425" indent="-987425">
              <a:buNone/>
            </a:pPr>
            <a:endParaRPr lang="el-GR" sz="1200" dirty="0"/>
          </a:p>
          <a:p>
            <a:pPr marL="987425" indent="-987425">
              <a:buNone/>
            </a:pPr>
            <a:r>
              <a:rPr lang="el-GR" sz="2000" b="1" dirty="0" smtClean="0"/>
              <a:t>Προυπολογισμός </a:t>
            </a:r>
            <a:r>
              <a:rPr lang="en-US" sz="2000" b="1" dirty="0" smtClean="0"/>
              <a:t>:</a:t>
            </a:r>
            <a:r>
              <a:rPr lang="el-GR" sz="2000" b="1" dirty="0" smtClean="0"/>
              <a:t>   </a:t>
            </a:r>
            <a:r>
              <a:rPr lang="el-GR" sz="2000" dirty="0" smtClean="0"/>
              <a:t>245.500€  - ύψος επιχορήγησης 45% (110.475€)</a:t>
            </a:r>
            <a:endParaRPr lang="el-GR" sz="2000" dirty="0" smtClean="0"/>
          </a:p>
          <a:p>
            <a:pPr marL="987425" indent="-987425">
              <a:buNone/>
            </a:pPr>
            <a:r>
              <a:rPr lang="el-GR" sz="2000" b="1" dirty="0" smtClean="0"/>
              <a:t> </a:t>
            </a:r>
            <a:endParaRPr lang="el-GR" sz="2000" b="1" dirty="0"/>
          </a:p>
          <a:p>
            <a:pPr marL="987425" indent="-987425">
              <a:buNone/>
            </a:pPr>
            <a:r>
              <a:rPr lang="el-GR" sz="2000" b="1" dirty="0" smtClean="0"/>
              <a:t>Υλοποίηση</a:t>
            </a:r>
            <a:r>
              <a:rPr lang="en-US" sz="2000" b="1" dirty="0" smtClean="0"/>
              <a:t>: </a:t>
            </a:r>
            <a:endParaRPr lang="el-GR" sz="2000" b="1" dirty="0"/>
          </a:p>
        </p:txBody>
      </p:sp>
      <p:pic>
        <p:nvPicPr>
          <p:cNvPr id="4" name="Picture 3" descr="BC_FINANCE_Log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3" y="4365103"/>
            <a:ext cx="2540913" cy="99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459691"/>
            <a:ext cx="16954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8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rmAutofit fontScale="90000"/>
          </a:bodyPr>
          <a:lstStyle/>
          <a:p>
            <a:r>
              <a:rPr lang="el-GR" sz="4000" b="1" dirty="0"/>
              <a:t>«</a:t>
            </a:r>
            <a:r>
              <a:rPr lang="el-GR" sz="4000" b="1" dirty="0" smtClean="0"/>
              <a:t>ΕΞΩΣΤΡΕΦΕΙΑ </a:t>
            </a:r>
            <a:r>
              <a:rPr lang="el-GR" sz="4000" b="1" dirty="0"/>
              <a:t>– </a:t>
            </a:r>
            <a:r>
              <a:rPr lang="el-GR" sz="4000" b="1" dirty="0" smtClean="0"/>
              <a:t>ΑΝΤΑΓΩΝΙΣΤΙΚΟΤΗΤΑ ΤΩΝ ΕΠΙΧΕΙΡΗΣΕΩΝ</a:t>
            </a:r>
            <a:r>
              <a:rPr lang="el-GR" b="1" dirty="0"/>
              <a:t>»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323528" y="1340768"/>
            <a:ext cx="820891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Το παρόν επενδυτικό σχέδιο αφορά στην προώθηση νέων προϊόντων στην αγορά της Αυστραλίας</a:t>
            </a:r>
            <a:r>
              <a:rPr lang="el-GR" altLang="el-GR" dirty="0">
                <a:ea typeface="Calibri" pitchFamily="34" charset="0"/>
                <a:cs typeface="Tahoma" pitchFamily="34" charset="0"/>
              </a:rPr>
              <a:t> </a:t>
            </a:r>
            <a:r>
              <a:rPr lang="el-GR" altLang="el-GR" dirty="0" smtClean="0">
                <a:ea typeface="Calibri" pitchFamily="34" charset="0"/>
                <a:cs typeface="Tahoma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l-GR" altLang="el-GR" sz="900" dirty="0">
              <a:ea typeface="Calibri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l-GR" altLang="el-GR" b="1" dirty="0" smtClean="0">
                <a:ea typeface="Calibri" pitchFamily="34" charset="0"/>
                <a:cs typeface="Tahoma" pitchFamily="34" charset="0"/>
              </a:rPr>
              <a:t>Βάση </a:t>
            </a:r>
            <a:r>
              <a:rPr lang="el-GR" altLang="el-GR" dirty="0" smtClean="0">
                <a:ea typeface="Calibri" pitchFamily="34" charset="0"/>
                <a:cs typeface="Tahoma" pitchFamily="34" charset="0"/>
              </a:rPr>
              <a:t>– η υπάρχουσα παρουσία του Βαλσαμικού ξιδιού Καλαμάτα στις αλυσίδες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l-GR" altLang="el-GR" dirty="0">
                <a:ea typeface="Calibri" pitchFamily="34" charset="0"/>
                <a:cs typeface="Tahoma" pitchFamily="34" charset="0"/>
              </a:rPr>
              <a:t> </a:t>
            </a:r>
            <a:r>
              <a:rPr lang="el-GR" altLang="el-GR" dirty="0" smtClean="0">
                <a:ea typeface="Calibri" pitchFamily="34" charset="0"/>
                <a:cs typeface="Tahoma" pitchFamily="34" charset="0"/>
              </a:rPr>
              <a:t>             η τεχνογνωσία παραγωγής νέων προιόντων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l-GR" altLang="el-G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l-GR" altLang="el-G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endParaRPr lang="en-US" altLang="el-GR" sz="900" dirty="0">
              <a:ea typeface="Calibri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T</a:t>
            </a: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α νέα</a:t>
            </a:r>
            <a:r>
              <a:rPr kumimoji="0" lang="el-GR" altLang="el-G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προς προώθηση προϊόντα είναι :</a:t>
            </a:r>
            <a:endParaRPr kumimoji="0" lang="en-US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l-GR" altLang="el-G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Κρέμα βαλσάμικου ξιδιού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Λευκό βαλσάμικο ξίδι</a:t>
            </a:r>
            <a:endParaRPr kumimoji="0" lang="en-US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l-GR" altLang="el-G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Οι δαπάνες που περιλαμβάνονται στο επενδυτικό σχέδιο, κατηγοριοποιούνται σε</a:t>
            </a:r>
            <a:r>
              <a:rPr kumimoji="0" lang="el-GR" altLang="el-G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δύο βασικές κατηγορίες</a:t>
            </a:r>
            <a:endParaRPr kumimoji="0" lang="en-US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l-GR" dirty="0">
              <a:ea typeface="Calibri" pitchFamily="34" charset="0"/>
              <a:cs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el-GR" b="1" dirty="0">
                <a:ea typeface="Calibri" pitchFamily="34" charset="0"/>
                <a:cs typeface="Tahoma" pitchFamily="34" charset="0"/>
              </a:rPr>
              <a:t>Α. Εξοπλισμός </a:t>
            </a:r>
            <a:r>
              <a:rPr lang="en-US" altLang="el-GR" b="1" dirty="0">
                <a:ea typeface="Calibri" pitchFamily="34" charset="0"/>
                <a:cs typeface="Tahoma" pitchFamily="34" charset="0"/>
              </a:rPr>
              <a:t> </a:t>
            </a:r>
            <a:endParaRPr lang="el-GR" altLang="el-GR" dirty="0">
              <a:ea typeface="Calibri" pitchFamily="34" charset="0"/>
              <a:cs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el-GR" b="1" dirty="0">
                <a:ea typeface="Calibri" pitchFamily="34" charset="0"/>
                <a:cs typeface="Tahoma" pitchFamily="34" charset="0"/>
              </a:rPr>
              <a:t>Β</a:t>
            </a:r>
            <a:r>
              <a:rPr lang="el-GR" altLang="el-GR" b="1" dirty="0" bmk="">
                <a:ea typeface="Calibri" pitchFamily="34" charset="0"/>
                <a:cs typeface="Tahoma" pitchFamily="34" charset="0"/>
              </a:rPr>
              <a:t>. Ενέργειες </a:t>
            </a:r>
            <a:r>
              <a:rPr lang="el-GR" altLang="el-GR" b="1" dirty="0" smtClean="0" bmk="">
                <a:ea typeface="Calibri" pitchFamily="34" charset="0"/>
                <a:cs typeface="Tahoma" pitchFamily="34" charset="0"/>
              </a:rPr>
              <a:t>προώθησης</a:t>
            </a:r>
            <a:endParaRPr kumimoji="0" lang="el-GR" altLang="el-GR" sz="11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l-GR" altLang="el-G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l-GR" altLang="el-G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965" y="2852936"/>
            <a:ext cx="3656459" cy="143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9330" y="6172438"/>
            <a:ext cx="1713707" cy="61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http://www.parkinsons.org.au/images/australia-map-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073259"/>
            <a:ext cx="2093985" cy="171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075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Εξοπλισμός</a:t>
            </a:r>
            <a:r>
              <a:rPr lang="en-US" dirty="0" smtClean="0"/>
              <a:t> &amp; E</a:t>
            </a:r>
            <a:r>
              <a:rPr lang="el-GR" dirty="0" smtClean="0"/>
              <a:t>νέργειες Προώθησης </a:t>
            </a:r>
            <a:endParaRPr lang="el-GR" dirty="0"/>
          </a:p>
        </p:txBody>
      </p:sp>
      <p:sp>
        <p:nvSpPr>
          <p:cNvPr id="4" name="Rectangle 3"/>
          <p:cNvSpPr/>
          <p:nvPr/>
        </p:nvSpPr>
        <p:spPr>
          <a:xfrm>
            <a:off x="212589" y="1309831"/>
            <a:ext cx="60155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Ο εξοπλισμός που επιλέχθηκε είναι ικανός να ανταποκριθεί και στους δύο τύπους προϊόντων και συσκευασιών που αφορά στο επενδυτικό σχέδιο.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l-GR" altLang="el-G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l-GR" altLang="el-GR" sz="2000" dirty="0" smtClean="0">
                <a:cs typeface="Arial" pitchFamily="34" charset="0"/>
              </a:rPr>
              <a:t>Πλήρως </a:t>
            </a:r>
            <a:r>
              <a:rPr lang="el-GR" altLang="el-GR" sz="2000" dirty="0" smtClean="0">
                <a:cs typeface="Arial" pitchFamily="34" charset="0"/>
              </a:rPr>
              <a:t>αυτοματοποιημένη </a:t>
            </a:r>
            <a:r>
              <a:rPr lang="el-GR" altLang="el-GR" sz="2000" dirty="0">
                <a:cs typeface="Arial" pitchFamily="34" charset="0"/>
              </a:rPr>
              <a:t>εμφιαλωτική </a:t>
            </a:r>
            <a:r>
              <a:rPr lang="el-GR" altLang="el-GR" sz="2000" dirty="0" smtClean="0">
                <a:cs typeface="Arial" pitchFamily="34" charset="0"/>
              </a:rPr>
              <a:t>μηχανή, με ετικετέζα, </a:t>
            </a:r>
            <a:r>
              <a:rPr lang="el-GR" altLang="el-GR" sz="2000" dirty="0">
                <a:cs typeface="Arial" pitchFamily="34" charset="0"/>
              </a:rPr>
              <a:t>ανυψωτή </a:t>
            </a:r>
            <a:r>
              <a:rPr lang="el-GR" altLang="el-GR" sz="2000" dirty="0" smtClean="0">
                <a:cs typeface="Arial" pitchFamily="34" charset="0"/>
              </a:rPr>
              <a:t>κατάλληλη να συσκευάζει γυάλινες και πλαστικές συσκευασίες από 250</a:t>
            </a:r>
            <a:r>
              <a:rPr lang="en-US" altLang="el-GR" sz="2000" dirty="0" smtClean="0">
                <a:cs typeface="Arial" pitchFamily="34" charset="0"/>
              </a:rPr>
              <a:t>ml</a:t>
            </a:r>
            <a:r>
              <a:rPr lang="el-GR" altLang="el-GR" sz="2000" dirty="0" smtClean="0">
                <a:cs typeface="Arial" pitchFamily="34" charset="0"/>
              </a:rPr>
              <a:t> -5</a:t>
            </a:r>
            <a:r>
              <a:rPr lang="en-US" altLang="el-GR" sz="2000" dirty="0" err="1" smtClean="0">
                <a:cs typeface="Arial" pitchFamily="34" charset="0"/>
              </a:rPr>
              <a:t>lt</a:t>
            </a:r>
            <a:endParaRPr lang="el-GR" altLang="el-GR" sz="2000" dirty="0">
              <a:cs typeface="Arial" pitchFamily="34" charset="0"/>
            </a:endParaRPr>
          </a:p>
        </p:txBody>
      </p:sp>
      <p:pic>
        <p:nvPicPr>
          <p:cNvPr id="5" name="Εικόνα 1" descr="RIMG017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866" y="1268760"/>
            <a:ext cx="2897280" cy="2170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19" y="6093296"/>
            <a:ext cx="1713707" cy="61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9161" y="3717032"/>
            <a:ext cx="605902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Πραγματοποιήσαμε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ενέργειες προώθησης </a:t>
            </a:r>
            <a:r>
              <a:rPr kumimoji="0" lang="el-GR" altLang="el-G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για τα νέα προιόντα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l-GR" altLang="el-G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in store promotion</a:t>
            </a:r>
            <a:r>
              <a:rPr lang="el-GR" altLang="el-GR" sz="2000" dirty="0">
                <a:ea typeface="Calibri" pitchFamily="34" charset="0"/>
                <a:cs typeface="Tahoma" pitchFamily="34" charset="0"/>
              </a:rPr>
              <a:t> </a:t>
            </a: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μέσα στα καταστήματα</a:t>
            </a:r>
            <a:endParaRPr kumimoji="0" lang="el-GR" alt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Δειγματοδιανομή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σε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εμπορικά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κέντρα</a:t>
            </a:r>
            <a:r>
              <a:rPr kumimoji="0" lang="el-GR" altLang="el-G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δειγμάτων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λευκού βαλσάμικου ξιδιού και κρέμας βαλσαμικού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20ml</a:t>
            </a:r>
            <a:endParaRPr kumimoji="0" lang="en-US" alt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Παράλληλα </a:t>
            </a:r>
            <a:r>
              <a:rPr lang="el-GR" altLang="el-GR" sz="2000" dirty="0" smtClean="0">
                <a:ea typeface="Calibri" pitchFamily="34" charset="0"/>
                <a:cs typeface="Tahoma" pitchFamily="34" charset="0"/>
              </a:rPr>
              <a:t>πραγματοποιήσαμε σ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χεδιασμό</a:t>
            </a:r>
            <a:r>
              <a:rPr kumimoji="0" lang="el-GR" altLang="el-G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r>
              <a:rPr kumimoji="0" lang="el-GR" alt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ahoma" pitchFamily="34" charset="0"/>
              </a:rPr>
              <a:t>και παραγωγή έντυπου πληροφοριακού υλικού.  </a:t>
            </a:r>
            <a:endParaRPr kumimoji="0" lang="en-US" alt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arenR" startAt="3"/>
            </a:pPr>
            <a:endParaRPr kumimoji="0" lang="el-GR" alt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ahoma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086" y="4909200"/>
            <a:ext cx="1964747" cy="130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0731">
            <a:off x="6393921" y="3552019"/>
            <a:ext cx="914471" cy="121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19" y="3469040"/>
            <a:ext cx="1034614" cy="1376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02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2"/>
          <p:cNvSpPr>
            <a:spLocks noGrp="1" noChangeArrowheads="1"/>
          </p:cNvSpPr>
          <p:nvPr>
            <p:ph type="title"/>
          </p:nvPr>
        </p:nvSpPr>
        <p:spPr>
          <a:xfrm>
            <a:off x="306692" y="332656"/>
            <a:ext cx="4817326" cy="50415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l-GR" altLang="el-GR" dirty="0" smtClean="0"/>
              <a:t>Ι</a:t>
            </a:r>
            <a:r>
              <a:rPr lang="en-US" altLang="el-GR" dirty="0" smtClean="0"/>
              <a:t>n store promotions</a:t>
            </a:r>
            <a:endParaRPr lang="el-GR" altLang="el-GR" dirty="0" smtClean="0"/>
          </a:p>
        </p:txBody>
      </p:sp>
      <p:pic>
        <p:nvPicPr>
          <p:cNvPr id="10244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7210" y="989409"/>
            <a:ext cx="1683767" cy="224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1620">
            <a:off x="6099756" y="1111588"/>
            <a:ext cx="1692240" cy="224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319819" cy="16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44804"/>
            <a:ext cx="2341650" cy="16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013" y="3570053"/>
            <a:ext cx="3305226" cy="2649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8420"/>
            <a:ext cx="1428860" cy="5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margosanimalsanctuary.com.au/images/ColesNewLogo9pin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650" y="5558310"/>
            <a:ext cx="2215555" cy="88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Woolworths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04" y="5242576"/>
            <a:ext cx="1400189" cy="140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586" y="1412776"/>
            <a:ext cx="2187117" cy="163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961" y="3244804"/>
            <a:ext cx="2243730" cy="16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5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5043" y="38420"/>
            <a:ext cx="2088232" cy="1673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589" y="4874875"/>
            <a:ext cx="2768263" cy="184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4F3F1"/>
              </a:clrFrom>
              <a:clrTo>
                <a:srgbClr val="F4F3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903" y="77663"/>
            <a:ext cx="525012" cy="15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EDE9E8"/>
              </a:clrFrom>
              <a:clrTo>
                <a:srgbClr val="EDE9E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87" b="95642" l="9456" r="89685">
                        <a14:foregroundMark x1="53868" y1="23557" x2="53868" y2="23557"/>
                        <a14:foregroundMark x1="46705" y1="16608" x2="46705" y2="16608"/>
                        <a14:foregroundMark x1="49570" y1="12603" x2="53868" y2="12603"/>
                        <a14:foregroundMark x1="61032" y1="13192" x2="61032" y2="13192"/>
                        <a14:foregroundMark x1="62178" y1="22968" x2="62178" y2="22968"/>
                        <a14:foregroundMark x1="42693" y1="27562" x2="42693" y2="27562"/>
                        <a14:foregroundMark x1="42693" y1="24146" x2="42693" y2="24146"/>
                        <a14:foregroundMark x1="41261" y1="21790" x2="41261" y2="21790"/>
                        <a14:foregroundMark x1="34097" y1="25206" x2="34097" y2="25206"/>
                        <a14:foregroundMark x1="59599" y1="26384" x2="59599" y2="26384"/>
                        <a14:foregroundMark x1="59599" y1="25206" x2="65043" y2="27562"/>
                        <a14:foregroundMark x1="61032" y1="26973" x2="61032" y2="26973"/>
                        <a14:foregroundMark x1="56734" y1="26384" x2="62178" y2="26973"/>
                        <a14:foregroundMark x1="56734" y1="16608" x2="62178" y2="16608"/>
                        <a14:foregroundMark x1="39828" y1="14252" x2="39828" y2="14252"/>
                        <a14:foregroundMark x1="42693" y1="26973" x2="42693" y2="26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7109" y="-33051"/>
            <a:ext cx="714467" cy="174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6"/>
          <p:cNvSpPr txBox="1">
            <a:spLocks noChangeArrowheads="1"/>
          </p:cNvSpPr>
          <p:nvPr/>
        </p:nvSpPr>
        <p:spPr>
          <a:xfrm>
            <a:off x="-468560" y="239936"/>
            <a:ext cx="6074818" cy="812800"/>
          </a:xfrm>
          <a:prstGeom prst="rect">
            <a:avLst/>
          </a:prstGeom>
          <a:noFill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altLang="el-GR" sz="3200" dirty="0" smtClean="0"/>
              <a:t>Δειγματοδιανομές</a:t>
            </a:r>
            <a:endParaRPr lang="el-GR" altLang="el-GR" sz="3200" dirty="0"/>
          </a:p>
        </p:txBody>
      </p:sp>
      <p:pic>
        <p:nvPicPr>
          <p:cNvPr id="9" name="Picture 4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8420"/>
            <a:ext cx="1428860" cy="5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93259"/>
            <a:ext cx="1943100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993259"/>
            <a:ext cx="2373313" cy="262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http://2.bp.blogspot.com/-aoqsjMQfBlM/UEhqVjXdGoI/AAAAAAAAAB8/gqtG-XuyOco/s1600/QueenVictoriaBuilding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912"/>
            <a:ext cx="2736850" cy="2052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http://images.smh.com.au/2009/10/21/802677/Chadstone-420x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8370" y="1756321"/>
            <a:ext cx="3062287" cy="204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4751">
            <a:off x="5015476" y="4051467"/>
            <a:ext cx="3073686" cy="20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6228184" y="2167732"/>
            <a:ext cx="276826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S"/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S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S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S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S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S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S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00"/>
              </a:buClr>
              <a:buFont typeface="Wingdings" pitchFamily="2" charset="2"/>
              <a:buChar char="S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l-GR" altLang="el-GR" sz="1800" dirty="0" smtClean="0">
                <a:latin typeface="+mn-lt"/>
              </a:rPr>
              <a:t>Εμπορικά κέντρα στα οποία βρίσκονται τα καταστήματα των δύο αλυσίδων </a:t>
            </a:r>
            <a:r>
              <a:rPr lang="en-US" altLang="el-GR" sz="1800" dirty="0" smtClean="0">
                <a:latin typeface="+mn-lt"/>
              </a:rPr>
              <a:t>Coles &amp; Woolworths.</a:t>
            </a:r>
            <a:endParaRPr lang="el-GR" altLang="el-G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2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952" y="457200"/>
            <a:ext cx="8229600" cy="811213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el-GR" dirty="0" smtClean="0"/>
              <a:t>ποτελέσματα - Αξιολόγηση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1272" y="1700808"/>
            <a:ext cx="8713216" cy="4825082"/>
          </a:xfrm>
        </p:spPr>
        <p:txBody>
          <a:bodyPr>
            <a:normAutofit/>
          </a:bodyPr>
          <a:lstStyle/>
          <a:p>
            <a:pPr marL="144000">
              <a:spcBef>
                <a:spcPts val="1200"/>
              </a:spcBef>
            </a:pPr>
            <a:r>
              <a:rPr lang="el-GR" sz="2000" dirty="0" smtClean="0"/>
              <a:t>Το πλαίσιο του προγράμματος προσέφερε ευελιξία  σε επίπεδο επιλέξιμων δαπανών, μία σημαντική στήριξη σε επίπεδο επιχορήγησης καθώς και ένα εύλογο χρονικό πλαίσιο υλοποίησης και τεκμηρίωσης αποτελεσμάτων.</a:t>
            </a:r>
          </a:p>
          <a:p>
            <a:pPr marL="144000">
              <a:spcBef>
                <a:spcPts val="1200"/>
              </a:spcBef>
            </a:pPr>
            <a:r>
              <a:rPr lang="el-GR" sz="2000" dirty="0" smtClean="0"/>
              <a:t>Θετική επίδραση στην υποβολή και εκτέλεση του προγράμματος είχε και η συνεργασία με τους φορείς υλοποίησης,   με βασικά στοιχεία την αμεσότητα και την ευελιξία </a:t>
            </a:r>
          </a:p>
          <a:p>
            <a:pPr marL="144000">
              <a:spcBef>
                <a:spcPts val="1200"/>
              </a:spcBef>
            </a:pPr>
            <a:r>
              <a:rPr lang="el-GR" sz="2000" dirty="0" smtClean="0"/>
              <a:t>Η εταιρία πέτυχε μεγαλύτερη </a:t>
            </a:r>
            <a:r>
              <a:rPr lang="el-GR" sz="2000" dirty="0" smtClean="0"/>
              <a:t>αποτελεσματικότητα στην παραγωγή των προιόντων, σε επίπεδο χρόνου και κόστους.</a:t>
            </a:r>
          </a:p>
          <a:p>
            <a:pPr marL="144000">
              <a:spcBef>
                <a:spcPts val="1200"/>
              </a:spcBef>
            </a:pPr>
            <a:r>
              <a:rPr lang="el-GR" sz="2000" dirty="0" smtClean="0"/>
              <a:t>Οι Προωθητικές </a:t>
            </a:r>
            <a:r>
              <a:rPr lang="el-GR" sz="2000" dirty="0" smtClean="0"/>
              <a:t>ενέργειες στην </a:t>
            </a:r>
            <a:r>
              <a:rPr lang="el-GR" sz="2000" dirty="0" smtClean="0"/>
              <a:t>αγορά έφεραν αύξηση αναγνωρισιμότητας της μάρκας καθώς και την τοποθέτηση</a:t>
            </a:r>
            <a:r>
              <a:rPr lang="el-GR" sz="2000" dirty="0"/>
              <a:t> </a:t>
            </a:r>
            <a:r>
              <a:rPr lang="el-GR" sz="2000" dirty="0" smtClean="0"/>
              <a:t>του </a:t>
            </a:r>
            <a:r>
              <a:rPr lang="el-GR" sz="2000" dirty="0" smtClean="0"/>
              <a:t>λευκού βαλσαμικού ξιδιού και της κρέμας βαλσαμικού σε ανεξάρτητα </a:t>
            </a:r>
            <a:r>
              <a:rPr lang="en-US" sz="2000" dirty="0" smtClean="0"/>
              <a:t>S/M </a:t>
            </a:r>
            <a:r>
              <a:rPr lang="el-GR" sz="2000" dirty="0" smtClean="0"/>
              <a:t>του </a:t>
            </a:r>
            <a:r>
              <a:rPr lang="en-US" sz="2000" dirty="0" smtClean="0"/>
              <a:t>group </a:t>
            </a:r>
            <a:r>
              <a:rPr lang="en-US" sz="2000" dirty="0" smtClean="0"/>
              <a:t>IGA</a:t>
            </a:r>
            <a:endParaRPr lang="el-GR" sz="2000" dirty="0"/>
          </a:p>
          <a:p>
            <a:pPr marL="144000">
              <a:spcBef>
                <a:spcPts val="1200"/>
              </a:spcBef>
            </a:pPr>
            <a:r>
              <a:rPr lang="el-GR" sz="2000" dirty="0" smtClean="0"/>
              <a:t>Τα προιόντα </a:t>
            </a:r>
            <a:r>
              <a:rPr lang="el-GR" sz="2000" dirty="0" smtClean="0"/>
              <a:t>έχουν συμπεριληφθεί στη γκάμα αναθεώρησης από τους υπάρχοντες αγοραστές των δύο μεγάλων αλυσίδων</a:t>
            </a:r>
          </a:p>
          <a:p>
            <a:pPr marL="144000">
              <a:spcBef>
                <a:spcPts val="1200"/>
              </a:spcBef>
              <a:buFontTx/>
              <a:buChar char="-"/>
            </a:pPr>
            <a:endParaRPr lang="el-GR" sz="2000" dirty="0"/>
          </a:p>
        </p:txBody>
      </p:sp>
      <p:pic>
        <p:nvPicPr>
          <p:cNvPr id="6" name="Picture 16" descr="http://www.parkinsons.org.au/images/australia-map-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881"/>
            <a:ext cx="1741514" cy="142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058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579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Η Εταιρία</vt:lpstr>
      <vt:lpstr>Καινοτομία</vt:lpstr>
      <vt:lpstr>Πλαίσιο προγράμματος</vt:lpstr>
      <vt:lpstr>«ΕΞΩΣΤΡΕΦΕΙΑ – ΑΝΤΑΓΩΝΙΣΤΙΚΟΤΗΤΑ ΤΩΝ ΕΠΙΧΕΙΡΗΣΕΩΝ»</vt:lpstr>
      <vt:lpstr>Εξοπλισμός &amp; Eνέργειες Προώθησης </vt:lpstr>
      <vt:lpstr>Ιn store promotions</vt:lpstr>
      <vt:lpstr>PowerPoint Presentation</vt:lpstr>
      <vt:lpstr>Aποτελέσματα - Αξιολόγηση</vt:lpstr>
      <vt:lpstr>Το επόμενο βήμα  «ΕΞΩΣΤΡΕΦΕΙΑ – ΑΝΤΑΓΩΝΙΣΤΙΚΟΤΗΤΑ ΤΩΝ ΕΠΙΧΕΙΡΗΣΕΩΝ ΙΙ»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38</cp:revision>
  <dcterms:created xsi:type="dcterms:W3CDTF">2014-09-12T10:58:20Z</dcterms:created>
  <dcterms:modified xsi:type="dcterms:W3CDTF">2014-09-17T14:42:48Z</dcterms:modified>
</cp:coreProperties>
</file>