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1"/>
    <p:sldMasterId id="2147484046" r:id="rId2"/>
    <p:sldMasterId id="2147484059" r:id="rId3"/>
    <p:sldMasterId id="2147484071" r:id="rId4"/>
    <p:sldMasterId id="2147484083" r:id="rId5"/>
    <p:sldMasterId id="2147485475" r:id="rId6"/>
    <p:sldMasterId id="2147485487" r:id="rId7"/>
    <p:sldMasterId id="2147485831" r:id="rId8"/>
  </p:sldMasterIdLst>
  <p:notesMasterIdLst>
    <p:notesMasterId r:id="rId32"/>
  </p:notesMasterIdLst>
  <p:handoutMasterIdLst>
    <p:handoutMasterId r:id="rId33"/>
  </p:handoutMasterIdLst>
  <p:sldIdLst>
    <p:sldId id="446" r:id="rId9"/>
    <p:sldId id="275" r:id="rId10"/>
    <p:sldId id="454" r:id="rId11"/>
    <p:sldId id="455" r:id="rId12"/>
    <p:sldId id="449" r:id="rId13"/>
    <p:sldId id="288" r:id="rId14"/>
    <p:sldId id="365" r:id="rId15"/>
    <p:sldId id="366" r:id="rId16"/>
    <p:sldId id="370" r:id="rId17"/>
    <p:sldId id="452" r:id="rId18"/>
    <p:sldId id="453" r:id="rId19"/>
    <p:sldId id="410" r:id="rId20"/>
    <p:sldId id="377" r:id="rId21"/>
    <p:sldId id="379" r:id="rId22"/>
    <p:sldId id="381" r:id="rId23"/>
    <p:sldId id="383" r:id="rId24"/>
    <p:sldId id="441" r:id="rId25"/>
    <p:sldId id="436" r:id="rId26"/>
    <p:sldId id="451" r:id="rId27"/>
    <p:sldId id="458" r:id="rId28"/>
    <p:sldId id="459" r:id="rId29"/>
    <p:sldId id="460" r:id="rId30"/>
    <p:sldId id="457" r:id="rId31"/>
  </p:sldIdLst>
  <p:sldSz cx="9144000" cy="6858000" type="screen4x3"/>
  <p:notesSz cx="6934200" cy="9220200"/>
  <p:defaultTextStyle>
    <a:defPPr>
      <a:defRPr lang="el-G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D629"/>
    <a:srgbClr val="FFFFCC"/>
    <a:srgbClr val="0065B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85" autoAdjust="0"/>
    <p:restoredTop sz="94660"/>
  </p:normalViewPr>
  <p:slideViewPr>
    <p:cSldViewPr>
      <p:cViewPr>
        <p:scale>
          <a:sx n="100" d="100"/>
          <a:sy n="100" d="100"/>
        </p:scale>
        <p:origin x="-2364" y="-6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  <a:latin typeface="Segoe UI Light" panose="020B0502040204020203" pitchFamily="34" charset="0"/>
              </a:defRPr>
            </a:pPr>
            <a:r>
              <a:rPr lang="el-GR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Ε</a:t>
            </a:r>
            <a:endParaRPr lang="el-GR" dirty="0">
              <a:solidFill>
                <a:schemeClr val="bg1"/>
              </a:solidFill>
              <a:latin typeface="Segoe UI Light" panose="020B0502040204020203" pitchFamily="34" charset="0"/>
            </a:endParaRPr>
          </a:p>
        </c:rich>
      </c:tx>
      <c:layout>
        <c:manualLayout>
          <c:xMode val="edge"/>
          <c:yMode val="edge"/>
          <c:x val="0.22950000000000001"/>
          <c:y val="0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Επενδύσεις</c:v>
                </c:pt>
              </c:strCache>
            </c:strRef>
          </c:tx>
          <c:dPt>
            <c:idx val="0"/>
            <c:bubble3D val="0"/>
          </c:dPt>
          <c:dLbls>
            <c:dLbl>
              <c:idx val="0"/>
              <c:layout>
                <c:manualLayout>
                  <c:x val="-9.9843613298337713E-2"/>
                  <c:y val="0.1532585258999814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 smtClean="0">
                        <a:latin typeface="Segoe UI Light" panose="020B0502040204020203" pitchFamily="34" charset="0"/>
                      </a:rPr>
                      <a:t>1.897.600 </a:t>
                    </a:r>
                    <a:r>
                      <a:rPr lang="el-GR" sz="1400" b="1" i="0" u="none" strike="noStrike" baseline="0" dirty="0" smtClean="0">
                        <a:effectLst/>
                        <a:latin typeface="Segoe UI Light" panose="020B0502040204020203" pitchFamily="34" charset="0"/>
                      </a:rPr>
                      <a:t>€</a:t>
                    </a:r>
                    <a:r>
                      <a:rPr lang="el-GR" sz="1400" dirty="0">
                        <a:latin typeface="Segoe UI Light" panose="020B0502040204020203" pitchFamily="34" charset="0"/>
                      </a:rPr>
                      <a:t/>
                    </a:r>
                    <a:br>
                      <a:rPr lang="el-GR" sz="1400" dirty="0">
                        <a:latin typeface="Segoe UI Light" panose="020B0502040204020203" pitchFamily="34" charset="0"/>
                      </a:rPr>
                    </a:br>
                    <a:endParaRPr lang="en-US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3315097331583553"/>
                  <c:y val="1.9122647345713877E-2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 smtClean="0">
                        <a:latin typeface="Segoe UI Light" panose="020B0502040204020203" pitchFamily="34" charset="0"/>
                      </a:rPr>
                      <a:t>1.000.000 </a:t>
                    </a:r>
                    <a:r>
                      <a:rPr lang="el-GR" sz="1400" b="1" i="0" u="none" strike="noStrike" baseline="0" dirty="0" smtClean="0">
                        <a:effectLst/>
                        <a:latin typeface="Segoe UI Light" panose="020B0502040204020203" pitchFamily="34" charset="0"/>
                      </a:rPr>
                      <a:t>€</a:t>
                    </a:r>
                    <a:endParaRPr lang="el-GR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1211499343832021"/>
                  <c:y val="-5.5143779581730903E-2"/>
                </c:manualLayout>
              </c:layout>
              <c:tx>
                <c:rich>
                  <a:bodyPr/>
                  <a:lstStyle/>
                  <a:p>
                    <a:pPr algn="ctr" rtl="0">
                      <a:defRPr lang="en-US" sz="1200" b="0" i="0" u="none" strike="noStrike" kern="1200" baseline="0">
                        <a:solidFill>
                          <a:srgbClr val="000000"/>
                        </a:solidFill>
                        <a:latin typeface="Segoe UI Light" panose="020B0502040204020203" pitchFamily="34" charset="0"/>
                        <a:ea typeface="+mn-ea"/>
                        <a:cs typeface="+mn-cs"/>
                      </a:defRPr>
                    </a:pPr>
                    <a:r>
                      <a:rPr lang="en-US" sz="1200" b="1" dirty="0"/>
                      <a:t>705.000 </a:t>
                    </a:r>
                    <a:r>
                      <a:rPr lang="en-US" sz="1200" b="1" dirty="0" smtClean="0"/>
                      <a:t>€</a:t>
                    </a:r>
                    <a:endParaRPr lang="el-GR" sz="1200" b="1" dirty="0" smtClean="0"/>
                  </a:p>
                </c:rich>
              </c:tx>
              <c:numFmt formatCode="#,##0\ &quot;€&quot;" sourceLinked="0"/>
              <c:spPr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6.8077974628171473E-2"/>
                  <c:y val="-0.12628550733320631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 smtClean="0">
                        <a:latin typeface="Segoe UI Light" panose="020B0502040204020203" pitchFamily="34" charset="0"/>
                      </a:rPr>
                      <a:t>2.001.000 </a:t>
                    </a:r>
                    <a:r>
                      <a:rPr lang="el-GR" sz="1400" b="1" i="0" u="none" strike="noStrike" baseline="0" dirty="0" smtClean="0">
                        <a:effectLst/>
                        <a:latin typeface="Segoe UI Light" panose="020B0502040204020203" pitchFamily="34" charset="0"/>
                      </a:rPr>
                      <a:t>€</a:t>
                    </a:r>
                    <a:r>
                      <a:rPr lang="el-GR" sz="1400" dirty="0">
                        <a:latin typeface="Segoe UI Light" panose="020B0502040204020203" pitchFamily="34" charset="0"/>
                      </a:rPr>
                      <a:t/>
                    </a:r>
                    <a:br>
                      <a:rPr lang="el-GR" sz="1400" dirty="0">
                        <a:latin typeface="Segoe UI Light" panose="020B0502040204020203" pitchFamily="34" charset="0"/>
                      </a:rPr>
                    </a:br>
                    <a:endParaRPr lang="el-GR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0.12444192913385826"/>
                  <c:y val="-9.1611056995509269E-2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 smtClean="0">
                        <a:latin typeface="Segoe UI Light" panose="020B0502040204020203" pitchFamily="34" charset="0"/>
                      </a:rPr>
                      <a:t>2.002.300 </a:t>
                    </a:r>
                    <a:r>
                      <a:rPr lang="el-GR" sz="1400" b="1" i="0" u="none" strike="noStrike" baseline="0" dirty="0" smtClean="0">
                        <a:effectLst/>
                        <a:latin typeface="Segoe UI Light" panose="020B0502040204020203" pitchFamily="34" charset="0"/>
                      </a:rPr>
                      <a:t>€</a:t>
                    </a:r>
                    <a:endParaRPr lang="el-GR" sz="1400" dirty="0">
                      <a:latin typeface="Segoe UI Light" panose="020B0502040204020203" pitchFamily="34" charset="0"/>
                    </a:endParaRP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13611931321084864"/>
                  <c:y val="5.4398577451543348E-2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 smtClean="0">
                        <a:latin typeface="Segoe UI Light" panose="020B0502040204020203" pitchFamily="34" charset="0"/>
                      </a:rPr>
                      <a:t>1.150.000 </a:t>
                    </a:r>
                    <a:r>
                      <a:rPr lang="el-GR" sz="1400" b="1" i="0" u="none" strike="noStrike" baseline="0" dirty="0" smtClean="0">
                        <a:effectLst/>
                        <a:latin typeface="Segoe UI Light" panose="020B0502040204020203" pitchFamily="34" charset="0"/>
                      </a:rPr>
                      <a:t>€</a:t>
                    </a:r>
                    <a:endParaRPr lang="el-GR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8.867208005249344E-2"/>
                  <c:y val="0.1700880105930449"/>
                </c:manualLayout>
              </c:layout>
              <c:tx>
                <c:rich>
                  <a:bodyPr/>
                  <a:lstStyle/>
                  <a:p>
                    <a:pPr>
                      <a:defRPr sz="1400">
                        <a:latin typeface="Segoe UI Light" panose="020B0502040204020203" pitchFamily="34" charset="0"/>
                      </a:defRPr>
                    </a:pPr>
                    <a:r>
                      <a:rPr lang="en-US" sz="1400" b="1" dirty="0" smtClean="0">
                        <a:latin typeface="Segoe UI Light" panose="020B0502040204020203" pitchFamily="34" charset="0"/>
                      </a:rPr>
                      <a:t>1.503.000 </a:t>
                    </a:r>
                    <a:r>
                      <a:rPr lang="el-GR" sz="1400" b="1" i="0" u="none" strike="noStrike" baseline="0" dirty="0" smtClean="0">
                        <a:effectLst/>
                        <a:latin typeface="Segoe UI Light" panose="020B0502040204020203" pitchFamily="34" charset="0"/>
                      </a:rPr>
                      <a:t>€</a:t>
                    </a:r>
                    <a:r>
                      <a:rPr lang="en-US" sz="1400" dirty="0" smtClean="0">
                        <a:latin typeface="Segoe UI Light" panose="020B0502040204020203" pitchFamily="34" charset="0"/>
                      </a:rPr>
                      <a:t>  </a:t>
                    </a:r>
                    <a:r>
                      <a:rPr lang="el-GR" sz="1400" dirty="0">
                        <a:latin typeface="Segoe UI Light" panose="020B0502040204020203" pitchFamily="34" charset="0"/>
                      </a:rPr>
                      <a:t/>
                    </a:r>
                    <a:br>
                      <a:rPr lang="el-GR" sz="1400" dirty="0">
                        <a:latin typeface="Segoe UI Light" panose="020B0502040204020203" pitchFamily="34" charset="0"/>
                      </a:rPr>
                    </a:br>
                    <a:endParaRPr lang="en-US" dirty="0"/>
                  </a:p>
                </c:rich>
              </c:tx>
              <c:numFmt formatCode="_(&quot;€&quot;* #,##0_);_(&quot;€&quot;* \(#,##0\);_(&quot;€&quot;* &quot;-&quot;_);_(@_)" sourceLinked="0"/>
              <c:spPr/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#,##0\ &quot;€&quot;" sourceLinked="0"/>
            <c:txPr>
              <a:bodyPr/>
              <a:lstStyle/>
              <a:p>
                <a:pPr>
                  <a:defRPr sz="1400">
                    <a:latin typeface="Segoe UI Light" panose="020B0502040204020203" pitchFamily="34" charset="0"/>
                  </a:defRPr>
                </a:pPr>
                <a:endParaRPr lang="el-GR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Sheet1!$A$2:$A$8</c:f>
              <c:strCache>
                <c:ptCount val="7"/>
                <c:pt idx="0">
                  <c:v>Analogies
</c:v>
                </c:pt>
                <c:pt idx="1">
                  <c:v>Antcor</c:v>
                </c:pt>
                <c:pt idx="2">
                  <c:v>Brite</c:v>
                </c:pt>
                <c:pt idx="3">
                  <c:v>Bytemobile</c:v>
                </c:pt>
                <c:pt idx="4">
                  <c:v>Helic
</c:v>
                </c:pt>
                <c:pt idx="5">
                  <c:v>Nanoradio</c:v>
                </c:pt>
                <c:pt idx="6">
                  <c:v>Theta</c:v>
                </c:pt>
              </c:strCache>
            </c:strRef>
          </c:cat>
          <c:val>
            <c:numRef>
              <c:f>Sheet1!$B$2:$B$8</c:f>
              <c:numCache>
                <c:formatCode>#,##0</c:formatCode>
                <c:ptCount val="7"/>
                <c:pt idx="0">
                  <c:v>1897600</c:v>
                </c:pt>
                <c:pt idx="1">
                  <c:v>1000000</c:v>
                </c:pt>
                <c:pt idx="2">
                  <c:v>705000</c:v>
                </c:pt>
                <c:pt idx="3">
                  <c:v>2001000</c:v>
                </c:pt>
                <c:pt idx="4">
                  <c:v>2002300</c:v>
                </c:pt>
                <c:pt idx="5">
                  <c:v>1150000</c:v>
                </c:pt>
                <c:pt idx="6">
                  <c:v>1503000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l-GR"/>
    </a:p>
  </c:txPr>
  <c:externalData r:id="rId1">
    <c:autoUpdate val="0"/>
  </c:externalData>
  <c:userShapes r:id="rId2"/>
</c:chartSpac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Relationship Id="rId4" Type="http://schemas.openxmlformats.org/officeDocument/2006/relationships/image" Target="../media/image13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Relationship Id="rId4" Type="http://schemas.openxmlformats.org/officeDocument/2006/relationships/image" Target="../media/image1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5E7A4A-2157-4B0D-B4E3-DA2212B44844}" type="doc">
      <dgm:prSet loTypeId="urn:microsoft.com/office/officeart/2005/8/layout/gear1" loCatId="relationship" qsTypeId="urn:microsoft.com/office/officeart/2005/8/quickstyle/simple1" qsCatId="simple" csTypeId="urn:microsoft.com/office/officeart/2005/8/colors/accent1_2" csCatId="accent1" phldr="1"/>
      <dgm:spPr/>
    </dgm:pt>
    <dgm:pt modelId="{632943BD-7BA3-456C-93C0-ADC9D7A9C9DC}">
      <dgm:prSet phldrT="[Text]" custT="1"/>
      <dgm:spPr>
        <a:solidFill>
          <a:srgbClr val="C00000"/>
        </a:solidFill>
      </dgm:spPr>
      <dgm:t>
        <a:bodyPr/>
        <a:lstStyle/>
        <a:p>
          <a:r>
            <a:rPr lang="el-GR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rPr>
            <a:t>Φάση-0</a:t>
          </a:r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rPr>
            <a:t>: </a:t>
          </a:r>
          <a:r>
            <a:rPr lang="el-GR" sz="1400" b="0" dirty="0" smtClean="0">
              <a:effectLst/>
              <a:latin typeface="Calibri" pitchFamily="34" charset="0"/>
              <a:cs typeface="Calibri" pitchFamily="34" charset="0"/>
            </a:rPr>
            <a:t>Χαρτογράφηση Προκαταρκτική Μελέτη</a:t>
          </a:r>
          <a:endParaRPr lang="el-GR" sz="1200" dirty="0">
            <a:solidFill>
              <a:schemeClr val="bg1"/>
            </a:solidFill>
            <a:latin typeface="Calibri" pitchFamily="34" charset="0"/>
            <a:cs typeface="Calibri" pitchFamily="34" charset="0"/>
          </a:endParaRPr>
        </a:p>
      </dgm:t>
    </dgm:pt>
    <dgm:pt modelId="{1C0918C6-71CD-40A0-81F1-7FF6685D118D}" type="parTrans" cxnId="{704CC180-1DDF-4733-AD42-31B9220A583D}">
      <dgm:prSet/>
      <dgm:spPr/>
      <dgm:t>
        <a:bodyPr/>
        <a:lstStyle/>
        <a:p>
          <a:endParaRPr lang="el-GR"/>
        </a:p>
      </dgm:t>
    </dgm:pt>
    <dgm:pt modelId="{08E73B12-8878-4F38-ADBA-ECE1F88B7011}" type="sibTrans" cxnId="{704CC180-1DDF-4733-AD42-31B9220A583D}">
      <dgm:prSet/>
      <dgm:spPr>
        <a:solidFill>
          <a:schemeClr val="bg1"/>
        </a:solidFill>
      </dgm:spPr>
      <dgm:t>
        <a:bodyPr/>
        <a:lstStyle/>
        <a:p>
          <a:endParaRPr lang="el-GR"/>
        </a:p>
      </dgm:t>
    </dgm:pt>
    <dgm:pt modelId="{14D757A1-8B4C-4A89-85C0-523EF3E15926}">
      <dgm:prSet phldrT="[Text]" custT="1"/>
      <dgm:spPr>
        <a:solidFill>
          <a:srgbClr val="F20000"/>
        </a:solidFill>
      </dgm:spPr>
      <dgm:t>
        <a:bodyPr/>
        <a:lstStyle/>
        <a:p>
          <a:r>
            <a:rPr lang="el-GR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rPr>
            <a:t>Φάση-1: </a:t>
          </a:r>
          <a:r>
            <a:rPr lang="el-GR" sz="1500" dirty="0" smtClean="0">
              <a:latin typeface="Calibri" pitchFamily="34" charset="0"/>
              <a:cs typeface="Calibri" pitchFamily="34" charset="0"/>
            </a:rPr>
            <a:t>Υλοποίηση Πιλοτικού Προγράμματος</a:t>
          </a:r>
          <a:endParaRPr lang="el-GR" sz="1500" dirty="0">
            <a:latin typeface="Calibri" pitchFamily="34" charset="0"/>
            <a:cs typeface="Calibri" pitchFamily="34" charset="0"/>
          </a:endParaRPr>
        </a:p>
      </dgm:t>
    </dgm:pt>
    <dgm:pt modelId="{2420913F-982A-4954-A75C-6662E9ACB2A8}" type="parTrans" cxnId="{DE353B82-50B6-4B93-9893-3B21348A2738}">
      <dgm:prSet/>
      <dgm:spPr/>
      <dgm:t>
        <a:bodyPr/>
        <a:lstStyle/>
        <a:p>
          <a:endParaRPr lang="el-GR"/>
        </a:p>
      </dgm:t>
    </dgm:pt>
    <dgm:pt modelId="{97D13FE4-99FA-453E-99A0-D7A0C8FD0048}" type="sibTrans" cxnId="{DE353B82-50B6-4B93-9893-3B21348A2738}">
      <dgm:prSet/>
      <dgm:spPr>
        <a:solidFill>
          <a:schemeClr val="bg1"/>
        </a:solidFill>
      </dgm:spPr>
      <dgm:t>
        <a:bodyPr/>
        <a:lstStyle/>
        <a:p>
          <a:endParaRPr lang="el-GR"/>
        </a:p>
      </dgm:t>
    </dgm:pt>
    <dgm:pt modelId="{75C94C18-5A4E-4FEE-9BD2-21751F225125}">
      <dgm:prSet phldrT="[Text]" custT="1"/>
      <dgm:spPr>
        <a:solidFill>
          <a:srgbClr val="FF3737"/>
        </a:solidFill>
      </dgm:spPr>
      <dgm:t>
        <a:bodyPr/>
        <a:lstStyle/>
        <a:p>
          <a:r>
            <a:rPr lang="el-GR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rPr>
            <a:t>Φάση</a:t>
          </a:r>
          <a:r>
            <a:rPr lang="en-U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rPr>
            <a:t>-2</a:t>
          </a:r>
          <a:r>
            <a:rPr lang="el-GR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rPr>
            <a:t>: </a:t>
          </a:r>
          <a:endParaRPr lang="en-US" sz="1600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  <a:cs typeface="Calibri" pitchFamily="34" charset="0"/>
          </a:endParaRPr>
        </a:p>
        <a:p>
          <a:r>
            <a:rPr lang="el-GR" sz="16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Πρόγραμμα Ευρείας Κλίμακας  Εμβάθυνση</a:t>
          </a:r>
          <a:r>
            <a:rPr lang="en-US" sz="16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 -</a:t>
          </a:r>
          <a:r>
            <a:rPr lang="el-GR" sz="16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 Βιώσιμο Ανταγωνιστικό Πλεονέκτημα</a:t>
          </a:r>
          <a:endParaRPr lang="el-GR" sz="1400" dirty="0">
            <a:latin typeface="Calibri" pitchFamily="34" charset="0"/>
            <a:cs typeface="Calibri" pitchFamily="34" charset="0"/>
          </a:endParaRPr>
        </a:p>
      </dgm:t>
    </dgm:pt>
    <dgm:pt modelId="{4D42E392-C7D0-4E6F-950F-D912D8715A77}" type="parTrans" cxnId="{411E06B1-CD3F-46B2-A77A-7722661E45E8}">
      <dgm:prSet/>
      <dgm:spPr/>
      <dgm:t>
        <a:bodyPr/>
        <a:lstStyle/>
        <a:p>
          <a:endParaRPr lang="el-GR"/>
        </a:p>
      </dgm:t>
    </dgm:pt>
    <dgm:pt modelId="{49543B91-414F-4303-9079-099AF1471B25}" type="sibTrans" cxnId="{411E06B1-CD3F-46B2-A77A-7722661E45E8}">
      <dgm:prSet/>
      <dgm:spPr>
        <a:solidFill>
          <a:schemeClr val="bg1"/>
        </a:solidFill>
      </dgm:spPr>
      <dgm:t>
        <a:bodyPr/>
        <a:lstStyle/>
        <a:p>
          <a:endParaRPr lang="el-GR"/>
        </a:p>
      </dgm:t>
    </dgm:pt>
    <dgm:pt modelId="{1D3C78CF-1BE2-4AAD-8610-6E7F13FCAAF7}" type="pres">
      <dgm:prSet presAssocID="{F55E7A4A-2157-4B0D-B4E3-DA2212B44844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30D341C9-E0AC-4133-81A9-3B90510844F2}" type="pres">
      <dgm:prSet presAssocID="{632943BD-7BA3-456C-93C0-ADC9D7A9C9DC}" presName="gear1" presStyleLbl="node1" presStyleIdx="0" presStyleCnt="3" custScaleX="81344" custScaleY="61533" custLinFactY="-11391" custLinFactNeighborX="-69601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73832164-DA49-4474-AA98-76651708790D}" type="pres">
      <dgm:prSet presAssocID="{632943BD-7BA3-456C-93C0-ADC9D7A9C9DC}" presName="gear1srcNode" presStyleLbl="node1" presStyleIdx="0" presStyleCnt="3"/>
      <dgm:spPr/>
      <dgm:t>
        <a:bodyPr/>
        <a:lstStyle/>
        <a:p>
          <a:endParaRPr lang="en-US"/>
        </a:p>
      </dgm:t>
    </dgm:pt>
    <dgm:pt modelId="{84F6D3FA-785F-4AF8-ABA5-917381B7EBB4}" type="pres">
      <dgm:prSet presAssocID="{632943BD-7BA3-456C-93C0-ADC9D7A9C9DC}" presName="gear1dstNode" presStyleLbl="node1" presStyleIdx="0" presStyleCnt="3"/>
      <dgm:spPr/>
      <dgm:t>
        <a:bodyPr/>
        <a:lstStyle/>
        <a:p>
          <a:endParaRPr lang="en-US"/>
        </a:p>
      </dgm:t>
    </dgm:pt>
    <dgm:pt modelId="{CCBDCD43-7073-466B-ADC2-F35137190C59}" type="pres">
      <dgm:prSet presAssocID="{14D757A1-8B4C-4A89-85C0-523EF3E15926}" presName="gear2" presStyleLbl="node1" presStyleIdx="1" presStyleCnt="3" custScaleX="111538" custScaleY="112820" custLinFactNeighborX="-31795" custLinFactNeighborY="-4205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52A6E4A5-5734-48A7-935A-C1EB2C9BC063}" type="pres">
      <dgm:prSet presAssocID="{14D757A1-8B4C-4A89-85C0-523EF3E15926}" presName="gear2srcNode" presStyleLbl="node1" presStyleIdx="1" presStyleCnt="3"/>
      <dgm:spPr/>
      <dgm:t>
        <a:bodyPr/>
        <a:lstStyle/>
        <a:p>
          <a:endParaRPr lang="en-US"/>
        </a:p>
      </dgm:t>
    </dgm:pt>
    <dgm:pt modelId="{34EBEBD8-4A7F-4BB6-B023-ECE32FA14EB4}" type="pres">
      <dgm:prSet presAssocID="{14D757A1-8B4C-4A89-85C0-523EF3E15926}" presName="gear2dstNode" presStyleLbl="node1" presStyleIdx="1" presStyleCnt="3"/>
      <dgm:spPr/>
      <dgm:t>
        <a:bodyPr/>
        <a:lstStyle/>
        <a:p>
          <a:endParaRPr lang="en-US"/>
        </a:p>
      </dgm:t>
    </dgm:pt>
    <dgm:pt modelId="{2AE29B80-EC1D-4AFC-9163-585C9C77C608}" type="pres">
      <dgm:prSet presAssocID="{75C94C18-5A4E-4FEE-9BD2-21751F225125}" presName="gear3" presStyleLbl="node1" presStyleIdx="2" presStyleCnt="3" custAng="19677" custScaleX="154644" custScaleY="157503" custLinFactNeighborX="19111" custLinFactNeighborY="59920"/>
      <dgm:spPr/>
      <dgm:t>
        <a:bodyPr/>
        <a:lstStyle/>
        <a:p>
          <a:endParaRPr lang="el-GR"/>
        </a:p>
      </dgm:t>
    </dgm:pt>
    <dgm:pt modelId="{C52D93AD-3F12-4F85-9D6D-A8172874E8C7}" type="pres">
      <dgm:prSet presAssocID="{75C94C18-5A4E-4FEE-9BD2-21751F225125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8DE35545-C697-4D85-A9CC-AC760F75869D}" type="pres">
      <dgm:prSet presAssocID="{75C94C18-5A4E-4FEE-9BD2-21751F225125}" presName="gear3srcNode" presStyleLbl="node1" presStyleIdx="2" presStyleCnt="3"/>
      <dgm:spPr/>
      <dgm:t>
        <a:bodyPr/>
        <a:lstStyle/>
        <a:p>
          <a:endParaRPr lang="en-US"/>
        </a:p>
      </dgm:t>
    </dgm:pt>
    <dgm:pt modelId="{6C513ADF-7052-47B8-B98D-421B54B5C54B}" type="pres">
      <dgm:prSet presAssocID="{75C94C18-5A4E-4FEE-9BD2-21751F225125}" presName="gear3dstNode" presStyleLbl="node1" presStyleIdx="2" presStyleCnt="3"/>
      <dgm:spPr/>
      <dgm:t>
        <a:bodyPr/>
        <a:lstStyle/>
        <a:p>
          <a:endParaRPr lang="en-US"/>
        </a:p>
      </dgm:t>
    </dgm:pt>
    <dgm:pt modelId="{0F159943-7DF3-4187-9255-72089AB854BA}" type="pres">
      <dgm:prSet presAssocID="{08E73B12-8878-4F38-ADBA-ECE1F88B7011}" presName="connector1" presStyleLbl="sibTrans2D1" presStyleIdx="0" presStyleCnt="3" custAng="21384700" custFlipHor="1" custScaleX="7012" custScaleY="5444" custLinFactNeighborX="-33213" custLinFactNeighborY="-99401"/>
      <dgm:spPr>
        <a:prstGeom prst="irregularSeal1">
          <a:avLst/>
        </a:prstGeom>
      </dgm:spPr>
      <dgm:t>
        <a:bodyPr/>
        <a:lstStyle/>
        <a:p>
          <a:endParaRPr lang="en-US"/>
        </a:p>
      </dgm:t>
    </dgm:pt>
    <dgm:pt modelId="{EAA5E42B-1CB7-4160-BB77-97A4DCCDA68B}" type="pres">
      <dgm:prSet presAssocID="{97D13FE4-99FA-453E-99A0-D7A0C8FD0048}" presName="connector2" presStyleLbl="sibTrans2D1" presStyleIdx="1" presStyleCnt="3" custAng="17934318" custFlipVert="1" custFlipHor="1" custScaleX="15593" custScaleY="13691" custLinFactNeighborX="-41228" custLinFactNeighborY="39814"/>
      <dgm:spPr>
        <a:prstGeom prst="irregularSeal1">
          <a:avLst/>
        </a:prstGeom>
      </dgm:spPr>
      <dgm:t>
        <a:bodyPr/>
        <a:lstStyle/>
        <a:p>
          <a:endParaRPr lang="en-US"/>
        </a:p>
      </dgm:t>
    </dgm:pt>
    <dgm:pt modelId="{3397F272-573C-4CD4-9C81-FBB29901C481}" type="pres">
      <dgm:prSet presAssocID="{49543B91-414F-4303-9079-099AF1471B25}" presName="connector3" presStyleLbl="sibTrans2D1" presStyleIdx="2" presStyleCnt="3" custAng="947473" custFlipVert="1" custFlipHor="1" custScaleX="12100" custScaleY="24924" custLinFactY="4724" custLinFactNeighborX="9773" custLinFactNeighborY="100000"/>
      <dgm:spPr>
        <a:prstGeom prst="irregularSeal1">
          <a:avLst/>
        </a:prstGeom>
      </dgm:spPr>
      <dgm:t>
        <a:bodyPr/>
        <a:lstStyle/>
        <a:p>
          <a:endParaRPr lang="en-US"/>
        </a:p>
      </dgm:t>
    </dgm:pt>
  </dgm:ptLst>
  <dgm:cxnLst>
    <dgm:cxn modelId="{C51D4C6E-D51B-43C7-95F1-A3E6C86ABBA5}" type="presOf" srcId="{75C94C18-5A4E-4FEE-9BD2-21751F225125}" destId="{6C513ADF-7052-47B8-B98D-421B54B5C54B}" srcOrd="3" destOrd="0" presId="urn:microsoft.com/office/officeart/2005/8/layout/gear1"/>
    <dgm:cxn modelId="{50F3B527-44AE-47CF-ABB0-27645F7CE97B}" type="presOf" srcId="{75C94C18-5A4E-4FEE-9BD2-21751F225125}" destId="{2AE29B80-EC1D-4AFC-9163-585C9C77C608}" srcOrd="0" destOrd="0" presId="urn:microsoft.com/office/officeart/2005/8/layout/gear1"/>
    <dgm:cxn modelId="{9D3E7D14-1301-466B-B6BC-BF7365D21A1F}" type="presOf" srcId="{75C94C18-5A4E-4FEE-9BD2-21751F225125}" destId="{8DE35545-C697-4D85-A9CC-AC760F75869D}" srcOrd="2" destOrd="0" presId="urn:microsoft.com/office/officeart/2005/8/layout/gear1"/>
    <dgm:cxn modelId="{704CC180-1DDF-4733-AD42-31B9220A583D}" srcId="{F55E7A4A-2157-4B0D-B4E3-DA2212B44844}" destId="{632943BD-7BA3-456C-93C0-ADC9D7A9C9DC}" srcOrd="0" destOrd="0" parTransId="{1C0918C6-71CD-40A0-81F1-7FF6685D118D}" sibTransId="{08E73B12-8878-4F38-ADBA-ECE1F88B7011}"/>
    <dgm:cxn modelId="{DE3794BA-8AB6-4D9A-9247-7E97684A8E97}" type="presOf" srcId="{F55E7A4A-2157-4B0D-B4E3-DA2212B44844}" destId="{1D3C78CF-1BE2-4AAD-8610-6E7F13FCAAF7}" srcOrd="0" destOrd="0" presId="urn:microsoft.com/office/officeart/2005/8/layout/gear1"/>
    <dgm:cxn modelId="{C363894F-71DD-4838-A39D-9107EA8A51A3}" type="presOf" srcId="{75C94C18-5A4E-4FEE-9BD2-21751F225125}" destId="{C52D93AD-3F12-4F85-9D6D-A8172874E8C7}" srcOrd="1" destOrd="0" presId="urn:microsoft.com/office/officeart/2005/8/layout/gear1"/>
    <dgm:cxn modelId="{43747ACD-0AEB-45F1-820F-410E92985356}" type="presOf" srcId="{08E73B12-8878-4F38-ADBA-ECE1F88B7011}" destId="{0F159943-7DF3-4187-9255-72089AB854BA}" srcOrd="0" destOrd="0" presId="urn:microsoft.com/office/officeart/2005/8/layout/gear1"/>
    <dgm:cxn modelId="{CE9BE400-6CEF-49A5-A919-0F2B4D32946E}" type="presOf" srcId="{97D13FE4-99FA-453E-99A0-D7A0C8FD0048}" destId="{EAA5E42B-1CB7-4160-BB77-97A4DCCDA68B}" srcOrd="0" destOrd="0" presId="urn:microsoft.com/office/officeart/2005/8/layout/gear1"/>
    <dgm:cxn modelId="{411E06B1-CD3F-46B2-A77A-7722661E45E8}" srcId="{F55E7A4A-2157-4B0D-B4E3-DA2212B44844}" destId="{75C94C18-5A4E-4FEE-9BD2-21751F225125}" srcOrd="2" destOrd="0" parTransId="{4D42E392-C7D0-4E6F-950F-D912D8715A77}" sibTransId="{49543B91-414F-4303-9079-099AF1471B25}"/>
    <dgm:cxn modelId="{8F2776AE-84C6-4158-814F-FF7ACCA56F52}" type="presOf" srcId="{14D757A1-8B4C-4A89-85C0-523EF3E15926}" destId="{34EBEBD8-4A7F-4BB6-B023-ECE32FA14EB4}" srcOrd="2" destOrd="0" presId="urn:microsoft.com/office/officeart/2005/8/layout/gear1"/>
    <dgm:cxn modelId="{D65B2549-58DD-45CC-98AF-436A8CBABCAE}" type="presOf" srcId="{632943BD-7BA3-456C-93C0-ADC9D7A9C9DC}" destId="{73832164-DA49-4474-AA98-76651708790D}" srcOrd="1" destOrd="0" presId="urn:microsoft.com/office/officeart/2005/8/layout/gear1"/>
    <dgm:cxn modelId="{5265C57A-0E70-4CAC-BD27-9166D074368B}" type="presOf" srcId="{632943BD-7BA3-456C-93C0-ADC9D7A9C9DC}" destId="{30D341C9-E0AC-4133-81A9-3B90510844F2}" srcOrd="0" destOrd="0" presId="urn:microsoft.com/office/officeart/2005/8/layout/gear1"/>
    <dgm:cxn modelId="{0EDCD781-A6FB-4962-ACD3-990E32157DBB}" type="presOf" srcId="{632943BD-7BA3-456C-93C0-ADC9D7A9C9DC}" destId="{84F6D3FA-785F-4AF8-ABA5-917381B7EBB4}" srcOrd="2" destOrd="0" presId="urn:microsoft.com/office/officeart/2005/8/layout/gear1"/>
    <dgm:cxn modelId="{9757B084-40DD-450C-9953-D4F56A2A93F3}" type="presOf" srcId="{14D757A1-8B4C-4A89-85C0-523EF3E15926}" destId="{CCBDCD43-7073-466B-ADC2-F35137190C59}" srcOrd="0" destOrd="0" presId="urn:microsoft.com/office/officeart/2005/8/layout/gear1"/>
    <dgm:cxn modelId="{DE353B82-50B6-4B93-9893-3B21348A2738}" srcId="{F55E7A4A-2157-4B0D-B4E3-DA2212B44844}" destId="{14D757A1-8B4C-4A89-85C0-523EF3E15926}" srcOrd="1" destOrd="0" parTransId="{2420913F-982A-4954-A75C-6662E9ACB2A8}" sibTransId="{97D13FE4-99FA-453E-99A0-D7A0C8FD0048}"/>
    <dgm:cxn modelId="{DA631B98-B9D6-452B-8832-D6B676AFD6AC}" type="presOf" srcId="{49543B91-414F-4303-9079-099AF1471B25}" destId="{3397F272-573C-4CD4-9C81-FBB29901C481}" srcOrd="0" destOrd="0" presId="urn:microsoft.com/office/officeart/2005/8/layout/gear1"/>
    <dgm:cxn modelId="{61383663-06A9-4C30-987F-E8824102900D}" type="presOf" srcId="{14D757A1-8B4C-4A89-85C0-523EF3E15926}" destId="{52A6E4A5-5734-48A7-935A-C1EB2C9BC063}" srcOrd="1" destOrd="0" presId="urn:microsoft.com/office/officeart/2005/8/layout/gear1"/>
    <dgm:cxn modelId="{6CCDE0E1-357E-4519-BE09-6D321EB82EA4}" type="presParOf" srcId="{1D3C78CF-1BE2-4AAD-8610-6E7F13FCAAF7}" destId="{30D341C9-E0AC-4133-81A9-3B90510844F2}" srcOrd="0" destOrd="0" presId="urn:microsoft.com/office/officeart/2005/8/layout/gear1"/>
    <dgm:cxn modelId="{934BA116-7578-47DB-90C9-C559A9D75D44}" type="presParOf" srcId="{1D3C78CF-1BE2-4AAD-8610-6E7F13FCAAF7}" destId="{73832164-DA49-4474-AA98-76651708790D}" srcOrd="1" destOrd="0" presId="urn:microsoft.com/office/officeart/2005/8/layout/gear1"/>
    <dgm:cxn modelId="{686B85FF-469A-4338-903D-CCDB2B2F3AF1}" type="presParOf" srcId="{1D3C78CF-1BE2-4AAD-8610-6E7F13FCAAF7}" destId="{84F6D3FA-785F-4AF8-ABA5-917381B7EBB4}" srcOrd="2" destOrd="0" presId="urn:microsoft.com/office/officeart/2005/8/layout/gear1"/>
    <dgm:cxn modelId="{F8A48561-2D98-4357-8F12-95352C5CE198}" type="presParOf" srcId="{1D3C78CF-1BE2-4AAD-8610-6E7F13FCAAF7}" destId="{CCBDCD43-7073-466B-ADC2-F35137190C59}" srcOrd="3" destOrd="0" presId="urn:microsoft.com/office/officeart/2005/8/layout/gear1"/>
    <dgm:cxn modelId="{92484931-D625-4201-A0DB-6D3F00ADFD0B}" type="presParOf" srcId="{1D3C78CF-1BE2-4AAD-8610-6E7F13FCAAF7}" destId="{52A6E4A5-5734-48A7-935A-C1EB2C9BC063}" srcOrd="4" destOrd="0" presId="urn:microsoft.com/office/officeart/2005/8/layout/gear1"/>
    <dgm:cxn modelId="{D50C6C9F-1229-449E-80B9-33048CBBFEBB}" type="presParOf" srcId="{1D3C78CF-1BE2-4AAD-8610-6E7F13FCAAF7}" destId="{34EBEBD8-4A7F-4BB6-B023-ECE32FA14EB4}" srcOrd="5" destOrd="0" presId="urn:microsoft.com/office/officeart/2005/8/layout/gear1"/>
    <dgm:cxn modelId="{A9121FB6-1233-459A-B99E-8D6388543090}" type="presParOf" srcId="{1D3C78CF-1BE2-4AAD-8610-6E7F13FCAAF7}" destId="{2AE29B80-EC1D-4AFC-9163-585C9C77C608}" srcOrd="6" destOrd="0" presId="urn:microsoft.com/office/officeart/2005/8/layout/gear1"/>
    <dgm:cxn modelId="{2BF36F4B-355B-4F7A-836B-527313971687}" type="presParOf" srcId="{1D3C78CF-1BE2-4AAD-8610-6E7F13FCAAF7}" destId="{C52D93AD-3F12-4F85-9D6D-A8172874E8C7}" srcOrd="7" destOrd="0" presId="urn:microsoft.com/office/officeart/2005/8/layout/gear1"/>
    <dgm:cxn modelId="{3058DFF8-6D9B-4A3A-9A8A-95EF052C2CD8}" type="presParOf" srcId="{1D3C78CF-1BE2-4AAD-8610-6E7F13FCAAF7}" destId="{8DE35545-C697-4D85-A9CC-AC760F75869D}" srcOrd="8" destOrd="0" presId="urn:microsoft.com/office/officeart/2005/8/layout/gear1"/>
    <dgm:cxn modelId="{9B6BC9F8-1349-47CF-99E0-E3FAD796A915}" type="presParOf" srcId="{1D3C78CF-1BE2-4AAD-8610-6E7F13FCAAF7}" destId="{6C513ADF-7052-47B8-B98D-421B54B5C54B}" srcOrd="9" destOrd="0" presId="urn:microsoft.com/office/officeart/2005/8/layout/gear1"/>
    <dgm:cxn modelId="{D707372C-AA12-4D6E-9B67-D2AB153EE67E}" type="presParOf" srcId="{1D3C78CF-1BE2-4AAD-8610-6E7F13FCAAF7}" destId="{0F159943-7DF3-4187-9255-72089AB854BA}" srcOrd="10" destOrd="0" presId="urn:microsoft.com/office/officeart/2005/8/layout/gear1"/>
    <dgm:cxn modelId="{6DC9C088-CB1A-4C0B-941C-33373220D567}" type="presParOf" srcId="{1D3C78CF-1BE2-4AAD-8610-6E7F13FCAAF7}" destId="{EAA5E42B-1CB7-4160-BB77-97A4DCCDA68B}" srcOrd="11" destOrd="0" presId="urn:microsoft.com/office/officeart/2005/8/layout/gear1"/>
    <dgm:cxn modelId="{3BDDD2E3-F5DF-4F49-BEB6-11069F2E32AD}" type="presParOf" srcId="{1D3C78CF-1BE2-4AAD-8610-6E7F13FCAAF7}" destId="{3397F272-573C-4CD4-9C81-FBB29901C481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FFE7802-5259-4A84-871D-790C6A7C221B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2CA2014-9FBA-4D4E-B496-CB5D446E3B65}">
      <dgm:prSet phldrT="[Text]" custT="1"/>
      <dgm:spPr>
        <a:solidFill>
          <a:schemeClr val="bg1">
            <a:lumMod val="95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marL="85725" indent="0" algn="just"/>
          <a:r>
            <a:rPr lang="el-GR" sz="1400" b="1" dirty="0" smtClean="0">
              <a:solidFill>
                <a:srgbClr val="CC0000"/>
              </a:solidFill>
              <a:latin typeface="Calibri" pitchFamily="34" charset="0"/>
              <a:cs typeface="Calibri" pitchFamily="34" charset="0"/>
            </a:rPr>
            <a:t>Έντασης - γνώσης</a:t>
          </a:r>
          <a:r>
            <a:rPr lang="en-US" sz="1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 </a:t>
          </a:r>
          <a:r>
            <a:rPr lang="el-GR" sz="1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υψηλής τεχνολογίας, με σημαντική ερευνητική δραστηριότητα, αναπτύσσουν και παράγουν γνώση και καινοτόμα προϊόντα προστιθέμενης αξίας.</a:t>
          </a:r>
          <a:endParaRPr lang="en-US" sz="140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19260631-F157-4EDE-90E2-A4A20C7DE911}" type="parTrans" cxnId="{0B00A075-3D17-48B9-ACF3-7115E3A598F8}">
      <dgm:prSet/>
      <dgm:spPr/>
      <dgm:t>
        <a:bodyPr/>
        <a:lstStyle/>
        <a:p>
          <a:endParaRPr lang="en-US"/>
        </a:p>
      </dgm:t>
    </dgm:pt>
    <dgm:pt modelId="{5B3577A6-7D6F-403B-9C1D-AA1832E48E3A}" type="sibTrans" cxnId="{0B00A075-3D17-48B9-ACF3-7115E3A598F8}">
      <dgm:prSet/>
      <dgm:spPr/>
      <dgm:t>
        <a:bodyPr/>
        <a:lstStyle/>
        <a:p>
          <a:endParaRPr lang="en-US"/>
        </a:p>
      </dgm:t>
    </dgm:pt>
    <dgm:pt modelId="{713D06C9-13F9-4D9F-A91A-51CB68CA379C}">
      <dgm:prSet phldrT="[Text]" custT="1"/>
      <dgm:spPr>
        <a:solidFill>
          <a:schemeClr val="bg1">
            <a:lumMod val="95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marL="92075" indent="0" algn="just"/>
          <a:r>
            <a:rPr lang="el-GR" sz="1400" b="1" dirty="0" smtClean="0">
              <a:solidFill>
                <a:srgbClr val="CC0000"/>
              </a:solidFill>
              <a:latin typeface="Calibri" pitchFamily="34" charset="0"/>
              <a:cs typeface="Calibri" pitchFamily="34" charset="0"/>
            </a:rPr>
            <a:t>Αναδεικνύει</a:t>
          </a:r>
          <a:r>
            <a:rPr lang="el-GR" sz="1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 και </a:t>
          </a:r>
          <a:r>
            <a:rPr lang="el-GR" sz="1400" b="1" dirty="0" smtClean="0">
              <a:solidFill>
                <a:srgbClr val="CC0000"/>
              </a:solidFill>
              <a:latin typeface="Calibri" pitchFamily="34" charset="0"/>
              <a:cs typeface="Calibri" pitchFamily="34" charset="0"/>
            </a:rPr>
            <a:t>προωθεί</a:t>
          </a:r>
          <a:r>
            <a:rPr lang="el-GR" sz="1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 το </a:t>
          </a:r>
          <a:r>
            <a:rPr lang="el-GR" sz="1400" b="1" dirty="0" smtClean="0">
              <a:solidFill>
                <a:srgbClr val="CC0000"/>
              </a:solidFill>
              <a:latin typeface="Calibri" pitchFamily="34" charset="0"/>
              <a:cs typeface="Calibri" pitchFamily="34" charset="0"/>
            </a:rPr>
            <a:t>ανθρώπινο κεφάλαιο της Ελλάδας </a:t>
          </a:r>
          <a:r>
            <a:rPr lang="el-GR" sz="1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και συμβάλλει στην καθιέρωσή του στο ερευνητικό, επιστημονικό και επιχειρησιακό γίγνεσθαι, δημιουργώντας προοπτικές δυναμικής και ανταγωνιστικής εξέλιξης. </a:t>
          </a:r>
          <a:endParaRPr lang="en-US" sz="140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8D7C39B9-4D89-4779-9E45-3F46D7149990}" type="parTrans" cxnId="{D91AF1B5-03E5-4DE8-9E9B-4A02100808DB}">
      <dgm:prSet/>
      <dgm:spPr/>
      <dgm:t>
        <a:bodyPr/>
        <a:lstStyle/>
        <a:p>
          <a:endParaRPr lang="en-US"/>
        </a:p>
      </dgm:t>
    </dgm:pt>
    <dgm:pt modelId="{9995C64C-30F2-4519-8ABF-069E0044BB20}" type="sibTrans" cxnId="{D91AF1B5-03E5-4DE8-9E9B-4A02100808DB}">
      <dgm:prSet/>
      <dgm:spPr/>
      <dgm:t>
        <a:bodyPr/>
        <a:lstStyle/>
        <a:p>
          <a:endParaRPr lang="en-US"/>
        </a:p>
      </dgm:t>
    </dgm:pt>
    <dgm:pt modelId="{EFC9E28E-51EF-44FB-9965-C0B200703889}">
      <dgm:prSet phldrT="[Text]" custT="1"/>
      <dgm:spPr>
        <a:solidFill>
          <a:schemeClr val="bg1">
            <a:lumMod val="95000"/>
            <a:alpha val="90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marL="92075" indent="0" algn="just"/>
          <a:r>
            <a:rPr lang="el-GR" sz="1400" b="1" dirty="0" smtClean="0">
              <a:solidFill>
                <a:srgbClr val="CC0000"/>
              </a:solidFill>
              <a:latin typeface="Calibri" pitchFamily="34" charset="0"/>
              <a:cs typeface="Calibri" pitchFamily="34" charset="0"/>
            </a:rPr>
            <a:t>Ανταγωνιστικό </a:t>
          </a:r>
          <a:r>
            <a:rPr lang="el-GR" sz="1400" b="1" dirty="0" smtClean="0">
              <a:solidFill>
                <a:srgbClr val="CC0000"/>
              </a:solidFill>
              <a:latin typeface="Calibri" pitchFamily="34" charset="0"/>
              <a:cs typeface="Calibri" pitchFamily="34" charset="0"/>
            </a:rPr>
            <a:t>πλεονέκτημα </a:t>
          </a:r>
          <a:r>
            <a:rPr lang="el-GR" sz="1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σε διεθνές επίπεδο, </a:t>
          </a:r>
          <a:r>
            <a:rPr lang="el-GR" sz="1400" b="1" dirty="0" smtClean="0">
              <a:solidFill>
                <a:srgbClr val="CC0000"/>
              </a:solidFill>
              <a:latin typeface="Calibri" pitchFamily="34" charset="0"/>
              <a:cs typeface="Calibri" pitchFamily="34" charset="0"/>
            </a:rPr>
            <a:t>σημαντικές εξαγωγές </a:t>
          </a:r>
          <a:r>
            <a:rPr lang="el-GR" sz="1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και διείσδυση στις περιφερειακές, ευρωπαϊκές, και παγκόσμιες αγορές</a:t>
          </a:r>
          <a:endParaRPr lang="en-US" sz="140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81619F1D-3B92-4ACF-823E-689053DB90E3}" type="parTrans" cxnId="{AE2154B1-E5B9-4D5B-B000-1A9525C34BFB}">
      <dgm:prSet/>
      <dgm:spPr/>
      <dgm:t>
        <a:bodyPr/>
        <a:lstStyle/>
        <a:p>
          <a:endParaRPr lang="en-US"/>
        </a:p>
      </dgm:t>
    </dgm:pt>
    <dgm:pt modelId="{E70A85ED-5575-4779-9757-DF7A9B241FC9}" type="sibTrans" cxnId="{AE2154B1-E5B9-4D5B-B000-1A9525C34BFB}">
      <dgm:prSet/>
      <dgm:spPr/>
      <dgm:t>
        <a:bodyPr/>
        <a:lstStyle/>
        <a:p>
          <a:endParaRPr lang="en-US"/>
        </a:p>
      </dgm:t>
    </dgm:pt>
    <dgm:pt modelId="{04FC0D45-1F2D-413B-A11C-BF437E3F5510}">
      <dgm:prSet custT="1"/>
      <dgm:spPr>
        <a:solidFill>
          <a:schemeClr val="bg1">
            <a:lumMod val="95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marL="85725" indent="0" algn="just"/>
          <a:r>
            <a:rPr lang="el-GR" sz="1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Αποτελείται κυρίως από </a:t>
          </a:r>
          <a:r>
            <a:rPr lang="el-GR" sz="1400" b="1" dirty="0" err="1" smtClean="0">
              <a:solidFill>
                <a:srgbClr val="CC0000"/>
              </a:solidFill>
              <a:latin typeface="Calibri" pitchFamily="34" charset="0"/>
              <a:cs typeface="Calibri" pitchFamily="34" charset="0"/>
            </a:rPr>
            <a:t>ΜμΕ</a:t>
          </a:r>
          <a:r>
            <a:rPr lang="el-GR" sz="1400" b="1" dirty="0" smtClean="0">
              <a:solidFill>
                <a:srgbClr val="CC0000"/>
              </a:solidFill>
              <a:latin typeface="Calibri" pitchFamily="34" charset="0"/>
              <a:cs typeface="Calibri" pitchFamily="34" charset="0"/>
            </a:rPr>
            <a:t> επιχειρήσεις</a:t>
          </a:r>
          <a:r>
            <a:rPr lang="el-GR" sz="1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, συμπεριλαμβανομένων </a:t>
          </a:r>
          <a:r>
            <a:rPr lang="el-GR" sz="1400" dirty="0" err="1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start</a:t>
          </a:r>
          <a:r>
            <a:rPr lang="el-GR" sz="1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-</a:t>
          </a:r>
          <a:r>
            <a:rPr lang="el-GR" sz="1400" dirty="0" err="1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ups</a:t>
          </a:r>
          <a:r>
            <a:rPr lang="el-GR" sz="1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, </a:t>
          </a:r>
          <a:r>
            <a:rPr lang="el-GR" sz="1400" dirty="0" err="1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spin</a:t>
          </a:r>
          <a:r>
            <a:rPr lang="el-GR" sz="1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-</a:t>
          </a:r>
          <a:r>
            <a:rPr lang="el-GR" sz="1400" dirty="0" err="1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offs</a:t>
          </a:r>
          <a:r>
            <a:rPr lang="el-GR" sz="1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 και </a:t>
          </a:r>
          <a:r>
            <a:rPr lang="el-GR" sz="1400" dirty="0" err="1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spin</a:t>
          </a:r>
          <a:r>
            <a:rPr lang="el-GR" sz="1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-</a:t>
          </a:r>
          <a:r>
            <a:rPr lang="el-GR" sz="1400" dirty="0" err="1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outs</a:t>
          </a:r>
          <a:r>
            <a:rPr lang="el-GR" sz="1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, αλλά και μεγάλου μεγέθους επιτυχημένες περιπτώσεις επιχειρήσεων, αναγνωρισμένων διεθνώς, οι οποίες έχουν την προοπτική να πρωτοπορήσουν στον τομέα τους. </a:t>
          </a:r>
          <a:endParaRPr lang="en-US" sz="140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46AD7320-26FF-433B-BFBC-B9D73B52433B}" type="parTrans" cxnId="{3EFEE142-7956-43BB-A42A-4714667F9A98}">
      <dgm:prSet/>
      <dgm:spPr/>
      <dgm:t>
        <a:bodyPr/>
        <a:lstStyle/>
        <a:p>
          <a:endParaRPr lang="en-US"/>
        </a:p>
      </dgm:t>
    </dgm:pt>
    <dgm:pt modelId="{8EA2B846-A409-4545-9E65-AF2F7BCAA048}" type="sibTrans" cxnId="{3EFEE142-7956-43BB-A42A-4714667F9A98}">
      <dgm:prSet/>
      <dgm:spPr/>
      <dgm:t>
        <a:bodyPr/>
        <a:lstStyle/>
        <a:p>
          <a:endParaRPr lang="en-US"/>
        </a:p>
      </dgm:t>
    </dgm:pt>
    <dgm:pt modelId="{72C95DDC-CF96-4F7F-92D5-F598D914BB0E}" type="pres">
      <dgm:prSet presAssocID="{9FFE7802-5259-4A84-871D-790C6A7C221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2C12149-B962-47BC-98D3-5B0D41278C3D}" type="pres">
      <dgm:prSet presAssocID="{22CA2014-9FBA-4D4E-B496-CB5D446E3B65}" presName="comp" presStyleCnt="0"/>
      <dgm:spPr/>
    </dgm:pt>
    <dgm:pt modelId="{E1DE910B-768D-4E9F-9A7C-93EB8893C30B}" type="pres">
      <dgm:prSet presAssocID="{22CA2014-9FBA-4D4E-B496-CB5D446E3B65}" presName="box" presStyleLbl="node1" presStyleIdx="0" presStyleCnt="4"/>
      <dgm:spPr/>
      <dgm:t>
        <a:bodyPr/>
        <a:lstStyle/>
        <a:p>
          <a:endParaRPr lang="en-US"/>
        </a:p>
      </dgm:t>
    </dgm:pt>
    <dgm:pt modelId="{BDA5E54C-0CBD-4391-8D9F-380AC9FF718C}" type="pres">
      <dgm:prSet presAssocID="{22CA2014-9FBA-4D4E-B496-CB5D446E3B65}" presName="img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rgbClr val="CC0000"/>
          </a:solidFill>
        </a:ln>
      </dgm:spPr>
      <dgm:t>
        <a:bodyPr/>
        <a:lstStyle/>
        <a:p>
          <a:endParaRPr lang="en-US"/>
        </a:p>
      </dgm:t>
    </dgm:pt>
    <dgm:pt modelId="{41A718E4-031F-4F08-BE0C-6A00A4CC1C1E}" type="pres">
      <dgm:prSet presAssocID="{22CA2014-9FBA-4D4E-B496-CB5D446E3B65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8479FD-7BB0-42D4-BD67-07A084BBF18E}" type="pres">
      <dgm:prSet presAssocID="{5B3577A6-7D6F-403B-9C1D-AA1832E48E3A}" presName="spacer" presStyleCnt="0"/>
      <dgm:spPr/>
    </dgm:pt>
    <dgm:pt modelId="{8CF7F04C-FAA7-48AA-883A-ED9B4915DB1A}" type="pres">
      <dgm:prSet presAssocID="{04FC0D45-1F2D-413B-A11C-BF437E3F5510}" presName="comp" presStyleCnt="0"/>
      <dgm:spPr/>
    </dgm:pt>
    <dgm:pt modelId="{AED73193-8FF3-4604-B747-345E9B87582F}" type="pres">
      <dgm:prSet presAssocID="{04FC0D45-1F2D-413B-A11C-BF437E3F5510}" presName="box" presStyleLbl="node1" presStyleIdx="1" presStyleCnt="4"/>
      <dgm:spPr/>
      <dgm:t>
        <a:bodyPr/>
        <a:lstStyle/>
        <a:p>
          <a:endParaRPr lang="en-US"/>
        </a:p>
      </dgm:t>
    </dgm:pt>
    <dgm:pt modelId="{73C01512-01B1-4284-9408-85B5112165F4}" type="pres">
      <dgm:prSet presAssocID="{04FC0D45-1F2D-413B-A11C-BF437E3F5510}" presName="img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rgbClr val="CC0000"/>
          </a:solidFill>
        </a:ln>
      </dgm:spPr>
      <dgm:t>
        <a:bodyPr/>
        <a:lstStyle/>
        <a:p>
          <a:endParaRPr lang="en-US"/>
        </a:p>
      </dgm:t>
    </dgm:pt>
    <dgm:pt modelId="{255065BC-1AF0-4CE3-931A-B0571B9E5716}" type="pres">
      <dgm:prSet presAssocID="{04FC0D45-1F2D-413B-A11C-BF437E3F5510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7C64DC-473F-4ABC-8936-F0FE2D32814B}" type="pres">
      <dgm:prSet presAssocID="{8EA2B846-A409-4545-9E65-AF2F7BCAA048}" presName="spacer" presStyleCnt="0"/>
      <dgm:spPr/>
    </dgm:pt>
    <dgm:pt modelId="{F12FD294-243C-4121-A950-AE9722EB98AD}" type="pres">
      <dgm:prSet presAssocID="{713D06C9-13F9-4D9F-A91A-51CB68CA379C}" presName="comp" presStyleCnt="0"/>
      <dgm:spPr/>
    </dgm:pt>
    <dgm:pt modelId="{8C7CD71F-A661-4FA7-AB31-80EEA1A4E5D1}" type="pres">
      <dgm:prSet presAssocID="{713D06C9-13F9-4D9F-A91A-51CB68CA379C}" presName="box" presStyleLbl="node1" presStyleIdx="2" presStyleCnt="4" custLinFactNeighborY="-1663"/>
      <dgm:spPr/>
      <dgm:t>
        <a:bodyPr/>
        <a:lstStyle/>
        <a:p>
          <a:endParaRPr lang="en-US"/>
        </a:p>
      </dgm:t>
    </dgm:pt>
    <dgm:pt modelId="{8CC54470-1678-4928-9864-245C59D55730}" type="pres">
      <dgm:prSet presAssocID="{713D06C9-13F9-4D9F-A91A-51CB68CA379C}" presName="img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solidFill>
            <a:srgbClr val="CC0000"/>
          </a:solidFill>
        </a:ln>
      </dgm:spPr>
      <dgm:t>
        <a:bodyPr/>
        <a:lstStyle/>
        <a:p>
          <a:endParaRPr lang="en-US"/>
        </a:p>
      </dgm:t>
    </dgm:pt>
    <dgm:pt modelId="{5561BA83-C5E5-41E8-BC6D-3176836CDCB2}" type="pres">
      <dgm:prSet presAssocID="{713D06C9-13F9-4D9F-A91A-51CB68CA379C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90A4D0-16DC-4D6C-BF60-840D34E84F93}" type="pres">
      <dgm:prSet presAssocID="{9995C64C-30F2-4519-8ABF-069E0044BB20}" presName="spacer" presStyleCnt="0"/>
      <dgm:spPr/>
    </dgm:pt>
    <dgm:pt modelId="{E02B24B7-F7A8-41F5-9621-5334F103ECA1}" type="pres">
      <dgm:prSet presAssocID="{EFC9E28E-51EF-44FB-9965-C0B200703889}" presName="comp" presStyleCnt="0"/>
      <dgm:spPr/>
    </dgm:pt>
    <dgm:pt modelId="{19F02D64-432D-4E54-B872-49F44E82CCBA}" type="pres">
      <dgm:prSet presAssocID="{EFC9E28E-51EF-44FB-9965-C0B200703889}" presName="box" presStyleLbl="node1" presStyleIdx="3" presStyleCnt="4" custLinFactNeighborY="-6169"/>
      <dgm:spPr/>
      <dgm:t>
        <a:bodyPr/>
        <a:lstStyle/>
        <a:p>
          <a:endParaRPr lang="en-US"/>
        </a:p>
      </dgm:t>
    </dgm:pt>
    <dgm:pt modelId="{8986F1BC-7C3C-4D9C-B578-8BC4BEDDC53D}" type="pres">
      <dgm:prSet presAssocID="{EFC9E28E-51EF-44FB-9965-C0B200703889}" presName="img" presStyleLbl="fgImgPlace1" presStyleIdx="3" presStyleCnt="4" custLinFactNeighborY="-7591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solidFill>
            <a:srgbClr val="CC0000"/>
          </a:solidFill>
        </a:ln>
      </dgm:spPr>
      <dgm:t>
        <a:bodyPr/>
        <a:lstStyle/>
        <a:p>
          <a:endParaRPr lang="en-US"/>
        </a:p>
      </dgm:t>
    </dgm:pt>
    <dgm:pt modelId="{D41562DA-FD9C-4FE1-B136-2580CA921697}" type="pres">
      <dgm:prSet presAssocID="{EFC9E28E-51EF-44FB-9965-C0B200703889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91AF1B5-03E5-4DE8-9E9B-4A02100808DB}" srcId="{9FFE7802-5259-4A84-871D-790C6A7C221B}" destId="{713D06C9-13F9-4D9F-A91A-51CB68CA379C}" srcOrd="2" destOrd="0" parTransId="{8D7C39B9-4D89-4779-9E45-3F46D7149990}" sibTransId="{9995C64C-30F2-4519-8ABF-069E0044BB20}"/>
    <dgm:cxn modelId="{3EFEE142-7956-43BB-A42A-4714667F9A98}" srcId="{9FFE7802-5259-4A84-871D-790C6A7C221B}" destId="{04FC0D45-1F2D-413B-A11C-BF437E3F5510}" srcOrd="1" destOrd="0" parTransId="{46AD7320-26FF-433B-BFBC-B9D73B52433B}" sibTransId="{8EA2B846-A409-4545-9E65-AF2F7BCAA048}"/>
    <dgm:cxn modelId="{7F596C42-2D76-4243-902D-B591E0A5D1EA}" type="presOf" srcId="{22CA2014-9FBA-4D4E-B496-CB5D446E3B65}" destId="{41A718E4-031F-4F08-BE0C-6A00A4CC1C1E}" srcOrd="1" destOrd="0" presId="urn:microsoft.com/office/officeart/2005/8/layout/vList4#1"/>
    <dgm:cxn modelId="{0B00A075-3D17-48B9-ACF3-7115E3A598F8}" srcId="{9FFE7802-5259-4A84-871D-790C6A7C221B}" destId="{22CA2014-9FBA-4D4E-B496-CB5D446E3B65}" srcOrd="0" destOrd="0" parTransId="{19260631-F157-4EDE-90E2-A4A20C7DE911}" sibTransId="{5B3577A6-7D6F-403B-9C1D-AA1832E48E3A}"/>
    <dgm:cxn modelId="{D227A50F-A6B5-4D90-A428-C5F9BE561FCD}" type="presOf" srcId="{04FC0D45-1F2D-413B-A11C-BF437E3F5510}" destId="{255065BC-1AF0-4CE3-931A-B0571B9E5716}" srcOrd="1" destOrd="0" presId="urn:microsoft.com/office/officeart/2005/8/layout/vList4#1"/>
    <dgm:cxn modelId="{CE42DD4F-47D1-4170-AAC2-785C5CD035F2}" type="presOf" srcId="{EFC9E28E-51EF-44FB-9965-C0B200703889}" destId="{19F02D64-432D-4E54-B872-49F44E82CCBA}" srcOrd="0" destOrd="0" presId="urn:microsoft.com/office/officeart/2005/8/layout/vList4#1"/>
    <dgm:cxn modelId="{E1BB5780-F7C1-42F1-B70F-19EA470BF81B}" type="presOf" srcId="{22CA2014-9FBA-4D4E-B496-CB5D446E3B65}" destId="{E1DE910B-768D-4E9F-9A7C-93EB8893C30B}" srcOrd="0" destOrd="0" presId="urn:microsoft.com/office/officeart/2005/8/layout/vList4#1"/>
    <dgm:cxn modelId="{E7CB1FB0-3C5A-4677-8C60-0B743303130B}" type="presOf" srcId="{EFC9E28E-51EF-44FB-9965-C0B200703889}" destId="{D41562DA-FD9C-4FE1-B136-2580CA921697}" srcOrd="1" destOrd="0" presId="urn:microsoft.com/office/officeart/2005/8/layout/vList4#1"/>
    <dgm:cxn modelId="{F1B26E09-7350-4BC4-B008-58CFB1571C7C}" type="presOf" srcId="{04FC0D45-1F2D-413B-A11C-BF437E3F5510}" destId="{AED73193-8FF3-4604-B747-345E9B87582F}" srcOrd="0" destOrd="0" presId="urn:microsoft.com/office/officeart/2005/8/layout/vList4#1"/>
    <dgm:cxn modelId="{7C9DAA36-3770-4654-ACE9-3BF72A589F39}" type="presOf" srcId="{713D06C9-13F9-4D9F-A91A-51CB68CA379C}" destId="{5561BA83-C5E5-41E8-BC6D-3176836CDCB2}" srcOrd="1" destOrd="0" presId="urn:microsoft.com/office/officeart/2005/8/layout/vList4#1"/>
    <dgm:cxn modelId="{AE2154B1-E5B9-4D5B-B000-1A9525C34BFB}" srcId="{9FFE7802-5259-4A84-871D-790C6A7C221B}" destId="{EFC9E28E-51EF-44FB-9965-C0B200703889}" srcOrd="3" destOrd="0" parTransId="{81619F1D-3B92-4ACF-823E-689053DB90E3}" sibTransId="{E70A85ED-5575-4779-9757-DF7A9B241FC9}"/>
    <dgm:cxn modelId="{24121D8D-9342-4123-8F04-968063C1798A}" type="presOf" srcId="{9FFE7802-5259-4A84-871D-790C6A7C221B}" destId="{72C95DDC-CF96-4F7F-92D5-F598D914BB0E}" srcOrd="0" destOrd="0" presId="urn:microsoft.com/office/officeart/2005/8/layout/vList4#1"/>
    <dgm:cxn modelId="{FAADE8DD-B4A0-4709-8D5A-E5010C7B0BD6}" type="presOf" srcId="{713D06C9-13F9-4D9F-A91A-51CB68CA379C}" destId="{8C7CD71F-A661-4FA7-AB31-80EEA1A4E5D1}" srcOrd="0" destOrd="0" presId="urn:microsoft.com/office/officeart/2005/8/layout/vList4#1"/>
    <dgm:cxn modelId="{1DE2222F-628A-4F3C-9003-334A02AF82B0}" type="presParOf" srcId="{72C95DDC-CF96-4F7F-92D5-F598D914BB0E}" destId="{B2C12149-B962-47BC-98D3-5B0D41278C3D}" srcOrd="0" destOrd="0" presId="urn:microsoft.com/office/officeart/2005/8/layout/vList4#1"/>
    <dgm:cxn modelId="{0E21636F-982D-442E-8CD3-ED1B747A1D63}" type="presParOf" srcId="{B2C12149-B962-47BC-98D3-5B0D41278C3D}" destId="{E1DE910B-768D-4E9F-9A7C-93EB8893C30B}" srcOrd="0" destOrd="0" presId="urn:microsoft.com/office/officeart/2005/8/layout/vList4#1"/>
    <dgm:cxn modelId="{4A75B4FC-4FE3-4A48-ACF7-B98A412C682F}" type="presParOf" srcId="{B2C12149-B962-47BC-98D3-5B0D41278C3D}" destId="{BDA5E54C-0CBD-4391-8D9F-380AC9FF718C}" srcOrd="1" destOrd="0" presId="urn:microsoft.com/office/officeart/2005/8/layout/vList4#1"/>
    <dgm:cxn modelId="{E7DE1A9C-172B-4B9D-9F81-4E9D496AA21B}" type="presParOf" srcId="{B2C12149-B962-47BC-98D3-5B0D41278C3D}" destId="{41A718E4-031F-4F08-BE0C-6A00A4CC1C1E}" srcOrd="2" destOrd="0" presId="urn:microsoft.com/office/officeart/2005/8/layout/vList4#1"/>
    <dgm:cxn modelId="{0C5A7CC7-37FF-4095-90D0-1FC7A93B56DC}" type="presParOf" srcId="{72C95DDC-CF96-4F7F-92D5-F598D914BB0E}" destId="{0A8479FD-7BB0-42D4-BD67-07A084BBF18E}" srcOrd="1" destOrd="0" presId="urn:microsoft.com/office/officeart/2005/8/layout/vList4#1"/>
    <dgm:cxn modelId="{007FD6E1-464D-4D40-8E3A-4E8835A08C45}" type="presParOf" srcId="{72C95DDC-CF96-4F7F-92D5-F598D914BB0E}" destId="{8CF7F04C-FAA7-48AA-883A-ED9B4915DB1A}" srcOrd="2" destOrd="0" presId="urn:microsoft.com/office/officeart/2005/8/layout/vList4#1"/>
    <dgm:cxn modelId="{778DA7FF-5D6F-4374-A0E0-52C71791A4BF}" type="presParOf" srcId="{8CF7F04C-FAA7-48AA-883A-ED9B4915DB1A}" destId="{AED73193-8FF3-4604-B747-345E9B87582F}" srcOrd="0" destOrd="0" presId="urn:microsoft.com/office/officeart/2005/8/layout/vList4#1"/>
    <dgm:cxn modelId="{3B8F6569-35AD-46C6-8363-55EAC240A266}" type="presParOf" srcId="{8CF7F04C-FAA7-48AA-883A-ED9B4915DB1A}" destId="{73C01512-01B1-4284-9408-85B5112165F4}" srcOrd="1" destOrd="0" presId="urn:microsoft.com/office/officeart/2005/8/layout/vList4#1"/>
    <dgm:cxn modelId="{BAEE1CA1-11A7-4A19-B776-4923626EA9F4}" type="presParOf" srcId="{8CF7F04C-FAA7-48AA-883A-ED9B4915DB1A}" destId="{255065BC-1AF0-4CE3-931A-B0571B9E5716}" srcOrd="2" destOrd="0" presId="urn:microsoft.com/office/officeart/2005/8/layout/vList4#1"/>
    <dgm:cxn modelId="{9CD9F525-EBCC-4283-B5D2-09CC8D692173}" type="presParOf" srcId="{72C95DDC-CF96-4F7F-92D5-F598D914BB0E}" destId="{1F7C64DC-473F-4ABC-8936-F0FE2D32814B}" srcOrd="3" destOrd="0" presId="urn:microsoft.com/office/officeart/2005/8/layout/vList4#1"/>
    <dgm:cxn modelId="{48BD6AC2-4DB1-404A-B206-C0B599D566D4}" type="presParOf" srcId="{72C95DDC-CF96-4F7F-92D5-F598D914BB0E}" destId="{F12FD294-243C-4121-A950-AE9722EB98AD}" srcOrd="4" destOrd="0" presId="urn:microsoft.com/office/officeart/2005/8/layout/vList4#1"/>
    <dgm:cxn modelId="{90D9006C-E624-4171-91F2-833CC541A729}" type="presParOf" srcId="{F12FD294-243C-4121-A950-AE9722EB98AD}" destId="{8C7CD71F-A661-4FA7-AB31-80EEA1A4E5D1}" srcOrd="0" destOrd="0" presId="urn:microsoft.com/office/officeart/2005/8/layout/vList4#1"/>
    <dgm:cxn modelId="{C87409E8-858A-40C9-BB8C-CD340466BA0F}" type="presParOf" srcId="{F12FD294-243C-4121-A950-AE9722EB98AD}" destId="{8CC54470-1678-4928-9864-245C59D55730}" srcOrd="1" destOrd="0" presId="urn:microsoft.com/office/officeart/2005/8/layout/vList4#1"/>
    <dgm:cxn modelId="{38989C24-ABB5-474D-BDEA-C9ACBDFD5938}" type="presParOf" srcId="{F12FD294-243C-4121-A950-AE9722EB98AD}" destId="{5561BA83-C5E5-41E8-BC6D-3176836CDCB2}" srcOrd="2" destOrd="0" presId="urn:microsoft.com/office/officeart/2005/8/layout/vList4#1"/>
    <dgm:cxn modelId="{5442A899-D881-45F4-A611-1EF5453FC322}" type="presParOf" srcId="{72C95DDC-CF96-4F7F-92D5-F598D914BB0E}" destId="{5D90A4D0-16DC-4D6C-BF60-840D34E84F93}" srcOrd="5" destOrd="0" presId="urn:microsoft.com/office/officeart/2005/8/layout/vList4#1"/>
    <dgm:cxn modelId="{C55D4AE9-60E2-4DF8-8245-DA51AD8F6D7C}" type="presParOf" srcId="{72C95DDC-CF96-4F7F-92D5-F598D914BB0E}" destId="{E02B24B7-F7A8-41F5-9621-5334F103ECA1}" srcOrd="6" destOrd="0" presId="urn:microsoft.com/office/officeart/2005/8/layout/vList4#1"/>
    <dgm:cxn modelId="{9FED9539-2118-48AE-B322-918C7860E420}" type="presParOf" srcId="{E02B24B7-F7A8-41F5-9621-5334F103ECA1}" destId="{19F02D64-432D-4E54-B872-49F44E82CCBA}" srcOrd="0" destOrd="0" presId="urn:microsoft.com/office/officeart/2005/8/layout/vList4#1"/>
    <dgm:cxn modelId="{1C888D46-8194-4B12-8064-3D0AFA5524B4}" type="presParOf" srcId="{E02B24B7-F7A8-41F5-9621-5334F103ECA1}" destId="{8986F1BC-7C3C-4D9C-B578-8BC4BEDDC53D}" srcOrd="1" destOrd="0" presId="urn:microsoft.com/office/officeart/2005/8/layout/vList4#1"/>
    <dgm:cxn modelId="{B2863FD4-455D-4EB1-AA13-C4A5A5B5C659}" type="presParOf" srcId="{E02B24B7-F7A8-41F5-9621-5334F103ECA1}" destId="{D41562DA-FD9C-4FE1-B136-2580CA921697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D341C9-E0AC-4133-81A9-3B90510844F2}">
      <dsp:nvSpPr>
        <dsp:cNvPr id="0" name=""/>
        <dsp:cNvSpPr/>
      </dsp:nvSpPr>
      <dsp:spPr>
        <a:xfrm>
          <a:off x="1176024" y="188935"/>
          <a:ext cx="2027858" cy="1885795"/>
        </a:xfrm>
        <a:prstGeom prst="gear9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rPr>
            <a:t>Φάση-0</a:t>
          </a: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rPr>
            <a:t>: </a:t>
          </a:r>
          <a:r>
            <a:rPr lang="el-GR" sz="1400" b="0" kern="1200" dirty="0" smtClean="0">
              <a:effectLst/>
              <a:latin typeface="Calibri" pitchFamily="34" charset="0"/>
              <a:cs typeface="Calibri" pitchFamily="34" charset="0"/>
            </a:rPr>
            <a:t>Χαρτογράφηση Προκαταρκτική Μελέτη</a:t>
          </a:r>
          <a:endParaRPr lang="el-GR" sz="1200" kern="1200" dirty="0">
            <a:solidFill>
              <a:schemeClr val="bg1"/>
            </a:solidFill>
            <a:latin typeface="Calibri" pitchFamily="34" charset="0"/>
            <a:cs typeface="Calibri" pitchFamily="34" charset="0"/>
          </a:endParaRPr>
        </a:p>
      </dsp:txBody>
      <dsp:txXfrm>
        <a:off x="1573096" y="630673"/>
        <a:ext cx="1233714" cy="969338"/>
      </dsp:txXfrm>
    </dsp:sp>
    <dsp:sp modelId="{CCBDCD43-7073-466B-ADC2-F35137190C59}">
      <dsp:nvSpPr>
        <dsp:cNvPr id="0" name=""/>
        <dsp:cNvSpPr/>
      </dsp:nvSpPr>
      <dsp:spPr>
        <a:xfrm>
          <a:off x="58251" y="2052301"/>
          <a:ext cx="2486032" cy="2514606"/>
        </a:xfrm>
        <a:prstGeom prst="gear6">
          <a:avLst/>
        </a:prstGeom>
        <a:solidFill>
          <a:srgbClr val="F2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rPr>
            <a:t>Φάση-1: </a:t>
          </a:r>
          <a:r>
            <a:rPr lang="el-GR" sz="1500" kern="1200" dirty="0" smtClean="0">
              <a:latin typeface="Calibri" pitchFamily="34" charset="0"/>
              <a:cs typeface="Calibri" pitchFamily="34" charset="0"/>
            </a:rPr>
            <a:t>Υλοποίηση Πιλοτικού Προγράμματος</a:t>
          </a:r>
          <a:endParaRPr lang="el-GR" sz="1500" kern="1200" dirty="0">
            <a:latin typeface="Calibri" pitchFamily="34" charset="0"/>
            <a:cs typeface="Calibri" pitchFamily="34" charset="0"/>
          </a:endParaRPr>
        </a:p>
      </dsp:txBody>
      <dsp:txXfrm>
        <a:off x="684117" y="2686165"/>
        <a:ext cx="1234300" cy="1246878"/>
      </dsp:txXfrm>
    </dsp:sp>
    <dsp:sp modelId="{2AE29B80-EC1D-4AFC-9163-585C9C77C608}">
      <dsp:nvSpPr>
        <dsp:cNvPr id="0" name=""/>
        <dsp:cNvSpPr/>
      </dsp:nvSpPr>
      <dsp:spPr>
        <a:xfrm rot="20719677">
          <a:off x="2069804" y="1714538"/>
          <a:ext cx="3354314" cy="3462456"/>
        </a:xfrm>
        <a:prstGeom prst="gear6">
          <a:avLst/>
        </a:prstGeom>
        <a:solidFill>
          <a:srgbClr val="FF373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rPr>
            <a:t>Φάση</a:t>
          </a:r>
          <a:r>
            <a:rPr lang="en-US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rPr>
            <a:t>-2</a:t>
          </a:r>
          <a:r>
            <a:rPr lang="el-GR" sz="16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rPr>
            <a:t>: </a:t>
          </a:r>
          <a:endParaRPr lang="en-US" sz="1600" kern="1200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  <a:cs typeface="Calibri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600" kern="12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Πρόγραμμα Ευρείας Κλίμακας  Εμβάθυνση</a:t>
          </a:r>
          <a:r>
            <a:rPr lang="en-US" sz="1600" kern="12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 -</a:t>
          </a:r>
          <a:r>
            <a:rPr lang="el-GR" sz="1600" kern="12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 Βιώσιμο Ανταγωνιστικό Πλεονέκτημα</a:t>
          </a:r>
          <a:endParaRPr lang="el-GR" sz="1400" kern="1200" dirty="0">
            <a:latin typeface="Calibri" pitchFamily="34" charset="0"/>
            <a:cs typeface="Calibri" pitchFamily="34" charset="0"/>
          </a:endParaRPr>
        </a:p>
      </dsp:txBody>
      <dsp:txXfrm rot="-20700000">
        <a:off x="2799089" y="2480370"/>
        <a:ext cx="1895743" cy="1930791"/>
      </dsp:txXfrm>
    </dsp:sp>
    <dsp:sp modelId="{0F159943-7DF3-4187-9255-72089AB854BA}">
      <dsp:nvSpPr>
        <dsp:cNvPr id="0" name=""/>
        <dsp:cNvSpPr/>
      </dsp:nvSpPr>
      <dsp:spPr>
        <a:xfrm rot="215300" flipH="1">
          <a:off x="2979345" y="497317"/>
          <a:ext cx="275066" cy="213557"/>
        </a:xfrm>
        <a:prstGeom prst="irregularSeal1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A5E42B-1CB7-4160-BB77-97A4DCCDA68B}">
      <dsp:nvSpPr>
        <dsp:cNvPr id="0" name=""/>
        <dsp:cNvSpPr/>
      </dsp:nvSpPr>
      <dsp:spPr>
        <a:xfrm rot="17934318" flipH="1" flipV="1">
          <a:off x="528577" y="4154555"/>
          <a:ext cx="444425" cy="390215"/>
        </a:xfrm>
        <a:prstGeom prst="irregularSeal1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97F272-573C-4CD4-9C81-FBB29901C481}">
      <dsp:nvSpPr>
        <dsp:cNvPr id="0" name=""/>
        <dsp:cNvSpPr/>
      </dsp:nvSpPr>
      <dsp:spPr>
        <a:xfrm rot="947473" flipH="1" flipV="1">
          <a:off x="3289685" y="4638731"/>
          <a:ext cx="371838" cy="765926"/>
        </a:xfrm>
        <a:prstGeom prst="irregularSeal1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DE910B-768D-4E9F-9A7C-93EB8893C30B}">
      <dsp:nvSpPr>
        <dsp:cNvPr id="0" name=""/>
        <dsp:cNvSpPr/>
      </dsp:nvSpPr>
      <dsp:spPr>
        <a:xfrm>
          <a:off x="0" y="0"/>
          <a:ext cx="7253705" cy="1112451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85725" lvl="0" indent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400" b="1" kern="1200" dirty="0" smtClean="0">
              <a:solidFill>
                <a:srgbClr val="CC0000"/>
              </a:solidFill>
              <a:latin typeface="Calibri" pitchFamily="34" charset="0"/>
              <a:cs typeface="Calibri" pitchFamily="34" charset="0"/>
            </a:rPr>
            <a:t>Έντασης - γνώσης</a:t>
          </a:r>
          <a:r>
            <a:rPr lang="en-US" sz="1400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 </a:t>
          </a:r>
          <a:r>
            <a:rPr lang="el-GR" sz="1400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υψηλής τεχνολογίας, με σημαντική ερευνητική δραστηριότητα, αναπτύσσουν και παράγουν γνώση και καινοτόμα προϊόντα προστιθέμενης αξίας.</a:t>
          </a:r>
          <a:endParaRPr lang="en-US" sz="1400" kern="120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sp:txBody>
      <dsp:txXfrm>
        <a:off x="1561986" y="0"/>
        <a:ext cx="5691718" cy="1112451"/>
      </dsp:txXfrm>
    </dsp:sp>
    <dsp:sp modelId="{BDA5E54C-0CBD-4391-8D9F-380AC9FF718C}">
      <dsp:nvSpPr>
        <dsp:cNvPr id="0" name=""/>
        <dsp:cNvSpPr/>
      </dsp:nvSpPr>
      <dsp:spPr>
        <a:xfrm>
          <a:off x="111245" y="111245"/>
          <a:ext cx="1450741" cy="88996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rgbClr val="CC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D73193-8FF3-4604-B747-345E9B87582F}">
      <dsp:nvSpPr>
        <dsp:cNvPr id="0" name=""/>
        <dsp:cNvSpPr/>
      </dsp:nvSpPr>
      <dsp:spPr>
        <a:xfrm>
          <a:off x="0" y="1223696"/>
          <a:ext cx="7253705" cy="1112451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85725" lvl="0" indent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400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Αποτελείται κυρίως από </a:t>
          </a:r>
          <a:r>
            <a:rPr lang="el-GR" sz="1400" b="1" kern="1200" dirty="0" err="1" smtClean="0">
              <a:solidFill>
                <a:srgbClr val="CC0000"/>
              </a:solidFill>
              <a:latin typeface="Calibri" pitchFamily="34" charset="0"/>
              <a:cs typeface="Calibri" pitchFamily="34" charset="0"/>
            </a:rPr>
            <a:t>ΜμΕ</a:t>
          </a:r>
          <a:r>
            <a:rPr lang="el-GR" sz="1400" b="1" kern="1200" dirty="0" smtClean="0">
              <a:solidFill>
                <a:srgbClr val="CC0000"/>
              </a:solidFill>
              <a:latin typeface="Calibri" pitchFamily="34" charset="0"/>
              <a:cs typeface="Calibri" pitchFamily="34" charset="0"/>
            </a:rPr>
            <a:t> επιχειρήσεις</a:t>
          </a:r>
          <a:r>
            <a:rPr lang="el-GR" sz="1400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, συμπεριλαμβανομένων </a:t>
          </a:r>
          <a:r>
            <a:rPr lang="el-GR" sz="1400" kern="1200" dirty="0" err="1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start</a:t>
          </a:r>
          <a:r>
            <a:rPr lang="el-GR" sz="1400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-</a:t>
          </a:r>
          <a:r>
            <a:rPr lang="el-GR" sz="1400" kern="1200" dirty="0" err="1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ups</a:t>
          </a:r>
          <a:r>
            <a:rPr lang="el-GR" sz="1400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, </a:t>
          </a:r>
          <a:r>
            <a:rPr lang="el-GR" sz="1400" kern="1200" dirty="0" err="1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spin</a:t>
          </a:r>
          <a:r>
            <a:rPr lang="el-GR" sz="1400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-</a:t>
          </a:r>
          <a:r>
            <a:rPr lang="el-GR" sz="1400" kern="1200" dirty="0" err="1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offs</a:t>
          </a:r>
          <a:r>
            <a:rPr lang="el-GR" sz="1400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 και </a:t>
          </a:r>
          <a:r>
            <a:rPr lang="el-GR" sz="1400" kern="1200" dirty="0" err="1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spin</a:t>
          </a:r>
          <a:r>
            <a:rPr lang="el-GR" sz="1400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-</a:t>
          </a:r>
          <a:r>
            <a:rPr lang="el-GR" sz="1400" kern="1200" dirty="0" err="1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outs</a:t>
          </a:r>
          <a:r>
            <a:rPr lang="el-GR" sz="1400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, αλλά και μεγάλου μεγέθους επιτυχημένες περιπτώσεις επιχειρήσεων, αναγνωρισμένων διεθνώς, οι οποίες έχουν την προοπτική να πρωτοπορήσουν στον τομέα τους. </a:t>
          </a:r>
          <a:endParaRPr lang="en-US" sz="1400" kern="120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sp:txBody>
      <dsp:txXfrm>
        <a:off x="1561986" y="1223696"/>
        <a:ext cx="5691718" cy="1112451"/>
      </dsp:txXfrm>
    </dsp:sp>
    <dsp:sp modelId="{73C01512-01B1-4284-9408-85B5112165F4}">
      <dsp:nvSpPr>
        <dsp:cNvPr id="0" name=""/>
        <dsp:cNvSpPr/>
      </dsp:nvSpPr>
      <dsp:spPr>
        <a:xfrm>
          <a:off x="111245" y="1334941"/>
          <a:ext cx="1450741" cy="88996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rgbClr val="CC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7CD71F-A661-4FA7-AB31-80EEA1A4E5D1}">
      <dsp:nvSpPr>
        <dsp:cNvPr id="0" name=""/>
        <dsp:cNvSpPr/>
      </dsp:nvSpPr>
      <dsp:spPr>
        <a:xfrm>
          <a:off x="0" y="2428893"/>
          <a:ext cx="7253705" cy="1112451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92075" lvl="0" indent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400" b="1" kern="1200" dirty="0" smtClean="0">
              <a:solidFill>
                <a:srgbClr val="CC0000"/>
              </a:solidFill>
              <a:latin typeface="Calibri" pitchFamily="34" charset="0"/>
              <a:cs typeface="Calibri" pitchFamily="34" charset="0"/>
            </a:rPr>
            <a:t>Αναδεικνύει</a:t>
          </a:r>
          <a:r>
            <a:rPr lang="el-GR" sz="1400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 και </a:t>
          </a:r>
          <a:r>
            <a:rPr lang="el-GR" sz="1400" b="1" kern="1200" dirty="0" smtClean="0">
              <a:solidFill>
                <a:srgbClr val="CC0000"/>
              </a:solidFill>
              <a:latin typeface="Calibri" pitchFamily="34" charset="0"/>
              <a:cs typeface="Calibri" pitchFamily="34" charset="0"/>
            </a:rPr>
            <a:t>προωθεί</a:t>
          </a:r>
          <a:r>
            <a:rPr lang="el-GR" sz="1400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 το </a:t>
          </a:r>
          <a:r>
            <a:rPr lang="el-GR" sz="1400" b="1" kern="1200" dirty="0" smtClean="0">
              <a:solidFill>
                <a:srgbClr val="CC0000"/>
              </a:solidFill>
              <a:latin typeface="Calibri" pitchFamily="34" charset="0"/>
              <a:cs typeface="Calibri" pitchFamily="34" charset="0"/>
            </a:rPr>
            <a:t>ανθρώπινο κεφάλαιο της Ελλάδας </a:t>
          </a:r>
          <a:r>
            <a:rPr lang="el-GR" sz="1400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και συμβάλλει στην καθιέρωσή του στο ερευνητικό, επιστημονικό και επιχειρησιακό γίγνεσθαι, δημιουργώντας προοπτικές δυναμικής και ανταγωνιστικής εξέλιξης. </a:t>
          </a:r>
          <a:endParaRPr lang="en-US" sz="1400" kern="120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sp:txBody>
      <dsp:txXfrm>
        <a:off x="1561986" y="2428893"/>
        <a:ext cx="5691718" cy="1112451"/>
      </dsp:txXfrm>
    </dsp:sp>
    <dsp:sp modelId="{8CC54470-1678-4928-9864-245C59D55730}">
      <dsp:nvSpPr>
        <dsp:cNvPr id="0" name=""/>
        <dsp:cNvSpPr/>
      </dsp:nvSpPr>
      <dsp:spPr>
        <a:xfrm>
          <a:off x="111245" y="2558638"/>
          <a:ext cx="1450741" cy="88996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rgbClr val="CC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F02D64-432D-4E54-B872-49F44E82CCBA}">
      <dsp:nvSpPr>
        <dsp:cNvPr id="0" name=""/>
        <dsp:cNvSpPr/>
      </dsp:nvSpPr>
      <dsp:spPr>
        <a:xfrm>
          <a:off x="0" y="3602462"/>
          <a:ext cx="7253705" cy="1112451"/>
        </a:xfrm>
        <a:prstGeom prst="roundRect">
          <a:avLst>
            <a:gd name="adj" fmla="val 10000"/>
          </a:avLst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92075" lvl="0" indent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400" b="1" kern="1200" dirty="0" smtClean="0">
              <a:solidFill>
                <a:srgbClr val="CC0000"/>
              </a:solidFill>
              <a:latin typeface="Calibri" pitchFamily="34" charset="0"/>
              <a:cs typeface="Calibri" pitchFamily="34" charset="0"/>
            </a:rPr>
            <a:t>Ανταγωνιστικό </a:t>
          </a:r>
          <a:r>
            <a:rPr lang="el-GR" sz="1400" b="1" kern="1200" dirty="0" smtClean="0">
              <a:solidFill>
                <a:srgbClr val="CC0000"/>
              </a:solidFill>
              <a:latin typeface="Calibri" pitchFamily="34" charset="0"/>
              <a:cs typeface="Calibri" pitchFamily="34" charset="0"/>
            </a:rPr>
            <a:t>πλεονέκτημα </a:t>
          </a:r>
          <a:r>
            <a:rPr lang="el-GR" sz="1400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σε διεθνές επίπεδο, </a:t>
          </a:r>
          <a:r>
            <a:rPr lang="el-GR" sz="1400" b="1" kern="1200" dirty="0" smtClean="0">
              <a:solidFill>
                <a:srgbClr val="CC0000"/>
              </a:solidFill>
              <a:latin typeface="Calibri" pitchFamily="34" charset="0"/>
              <a:cs typeface="Calibri" pitchFamily="34" charset="0"/>
            </a:rPr>
            <a:t>σημαντικές εξαγωγές </a:t>
          </a:r>
          <a:r>
            <a:rPr lang="el-GR" sz="1400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και διείσδυση στις περιφερειακές, ευρωπαϊκές, και παγκόσμιες αγορές</a:t>
          </a:r>
          <a:endParaRPr lang="en-US" sz="1400" kern="120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sp:txBody>
      <dsp:txXfrm>
        <a:off x="1561986" y="3602462"/>
        <a:ext cx="5691718" cy="1112451"/>
      </dsp:txXfrm>
    </dsp:sp>
    <dsp:sp modelId="{8986F1BC-7C3C-4D9C-B578-8BC4BEDDC53D}">
      <dsp:nvSpPr>
        <dsp:cNvPr id="0" name=""/>
        <dsp:cNvSpPr/>
      </dsp:nvSpPr>
      <dsp:spPr>
        <a:xfrm>
          <a:off x="111245" y="3714778"/>
          <a:ext cx="1450741" cy="88996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rgbClr val="CC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6.png"/><Relationship Id="rId2" Type="http://schemas.openxmlformats.org/officeDocument/2006/relationships/image" Target="../media/image62.jpeg"/><Relationship Id="rId1" Type="http://schemas.openxmlformats.org/officeDocument/2006/relationships/image" Target="../media/image61.png"/><Relationship Id="rId6" Type="http://schemas.openxmlformats.org/officeDocument/2006/relationships/image" Target="../media/image65.jpeg"/><Relationship Id="rId5" Type="http://schemas.openxmlformats.org/officeDocument/2006/relationships/image" Target="../media/image55.jpeg"/><Relationship Id="rId4" Type="http://schemas.openxmlformats.org/officeDocument/2006/relationships/image" Target="../media/image64.jpeg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0.65574</cdr:x>
      <cdr:y>0.11989</cdr:y>
    </cdr:from>
    <cdr:to>
      <cdr:x>0.8209</cdr:x>
      <cdr:y>0.23774</cdr:y>
    </cdr:to>
    <cdr:pic>
      <cdr:nvPicPr>
        <cdr:cNvPr id="2" name="Picture 1" descr="Analogies"/>
        <cdr:cNvPicPr>
          <a:picLocks xmlns:a="http://schemas.openxmlformats.org/drawingml/2006/main" noChangeAspect="1" noChangeArrowheads="1"/>
        </cdr:cNvPicPr>
      </cdr:nvPicPr>
      <cdr:blipFill rotWithShape="1"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 l="7215" t="9764"/>
        <a:stretch xmlns:a="http://schemas.openxmlformats.org/drawingml/2006/main"/>
      </cdr:blipFill>
      <cdr:spPr bwMode="auto">
        <a:xfrm xmlns:a="http://schemas.openxmlformats.org/drawingml/2006/main">
          <a:off x="5996111" y="712415"/>
          <a:ext cx="1510223" cy="700266"/>
        </a:xfrm>
        <a:prstGeom xmlns:a="http://schemas.openxmlformats.org/drawingml/2006/main" prst="rect">
          <a:avLst/>
        </a:prstGeom>
        <a:noFill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cdr:spPr>
    </cdr:pic>
  </cdr:relSizeAnchor>
  <cdr:relSizeAnchor xmlns:cdr="http://schemas.openxmlformats.org/drawingml/2006/chartDrawing">
    <cdr:from>
      <cdr:x>0.62424</cdr:x>
      <cdr:y>0.88336</cdr:y>
    </cdr:from>
    <cdr:to>
      <cdr:x>0.81409</cdr:x>
      <cdr:y>0.97812</cdr:y>
    </cdr:to>
    <cdr:pic>
      <cdr:nvPicPr>
        <cdr:cNvPr id="3" name="Picture 2" descr="Citrix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2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5708079" y="5248919"/>
          <a:ext cx="1735928" cy="5630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</cdr:pic>
  </cdr:relSizeAnchor>
  <cdr:relSizeAnchor xmlns:cdr="http://schemas.openxmlformats.org/drawingml/2006/chartDrawing">
    <cdr:from>
      <cdr:x>0.20687</cdr:x>
      <cdr:y>0.13201</cdr:y>
    </cdr:from>
    <cdr:to>
      <cdr:x>0.35242</cdr:x>
      <cdr:y>0.23679</cdr:y>
    </cdr:to>
    <cdr:pic>
      <cdr:nvPicPr>
        <cdr:cNvPr id="4" name="Picture 3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3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1891655" y="784423"/>
          <a:ext cx="1330909" cy="62260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</cdr:pic>
  </cdr:relSizeAnchor>
  <cdr:relSizeAnchor xmlns:cdr="http://schemas.openxmlformats.org/drawingml/2006/chartDrawing">
    <cdr:from>
      <cdr:x>0.15585</cdr:x>
      <cdr:y>0.77429</cdr:y>
    </cdr:from>
    <cdr:to>
      <cdr:x>0.28703</cdr:x>
      <cdr:y>0.84886</cdr:y>
    </cdr:to>
    <cdr:pic>
      <cdr:nvPicPr>
        <cdr:cNvPr id="5" name="Picture 4" descr="helic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4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1425061" y="4600848"/>
          <a:ext cx="1199573" cy="4431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</cdr:pic>
  </cdr:relSizeAnchor>
  <cdr:relSizeAnchor xmlns:cdr="http://schemas.openxmlformats.org/drawingml/2006/chartDrawing">
    <cdr:from>
      <cdr:x>0.74237</cdr:x>
      <cdr:y>0.66733</cdr:y>
    </cdr:from>
    <cdr:to>
      <cdr:x>0.86049</cdr:x>
      <cdr:y>0.75034</cdr:y>
    </cdr:to>
    <cdr:pic>
      <cdr:nvPicPr>
        <cdr:cNvPr id="6" name="Picture 5" descr="brite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5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6788199" y="3965261"/>
          <a:ext cx="1080120" cy="49324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</cdr:pic>
  </cdr:relSizeAnchor>
  <cdr:relSizeAnchor xmlns:cdr="http://schemas.openxmlformats.org/drawingml/2006/chartDrawing">
    <cdr:from>
      <cdr:x>0.0849</cdr:x>
      <cdr:y>0.43497</cdr:y>
    </cdr:from>
    <cdr:to>
      <cdr:x>0.24502</cdr:x>
      <cdr:y>0.5123</cdr:y>
    </cdr:to>
    <cdr:pic>
      <cdr:nvPicPr>
        <cdr:cNvPr id="7" name="Picture 6" descr="http://news.softpedia.com/images/news2/LG-Innotek-and-Nanoradio-to-Deliver-WiFi-Solutions-for-Mobile-Devices-2.jpg"/>
        <cdr:cNvPicPr>
          <a:picLocks xmlns:a="http://schemas.openxmlformats.org/drawingml/2006/main" noChangeAspect="1" noChangeArrowheads="1"/>
        </cdr:cNvPicPr>
      </cdr:nvPicPr>
      <cdr:blipFill rotWithShape="1">
        <a:blip xmlns:a="http://schemas.openxmlformats.org/drawingml/2006/main" xmlns:r="http://schemas.openxmlformats.org/officeDocument/2006/relationships" r:embed="rId6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 t="34553" b="32723"/>
        <a:stretch xmlns:a="http://schemas.openxmlformats.org/drawingml/2006/main"/>
      </cdr:blipFill>
      <cdr:spPr bwMode="auto">
        <a:xfrm xmlns:a="http://schemas.openxmlformats.org/drawingml/2006/main">
          <a:off x="776286" y="2584623"/>
          <a:ext cx="1464208" cy="459489"/>
        </a:xfrm>
        <a:prstGeom xmlns:a="http://schemas.openxmlformats.org/drawingml/2006/main" prst="rect">
          <a:avLst/>
        </a:prstGeom>
        <a:noFill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cdr:spPr>
    </cdr:pic>
  </cdr:relSizeAnchor>
  <cdr:relSizeAnchor xmlns:cdr="http://schemas.openxmlformats.org/drawingml/2006/chartDrawing">
    <cdr:from>
      <cdr:x>0.752</cdr:x>
      <cdr:y>0.45516</cdr:y>
    </cdr:from>
    <cdr:to>
      <cdr:x>0.91561</cdr:x>
      <cdr:y>0.53459</cdr:y>
    </cdr:to>
    <cdr:pic>
      <cdr:nvPicPr>
        <cdr:cNvPr id="8" name="Picture 7" descr="u-blox acquires Antcor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7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6876256" y="2704552"/>
          <a:ext cx="1496119" cy="471962"/>
        </a:xfrm>
        <a:prstGeom xmlns:a="http://schemas.openxmlformats.org/drawingml/2006/main" prst="rect">
          <a:avLst/>
        </a:prstGeom>
        <a:noFill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5138" cy="460375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l">
              <a:defRPr sz="1200"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475" y="0"/>
            <a:ext cx="3005138" cy="460375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r">
              <a:defRPr sz="1200"/>
            </a:lvl1pPr>
          </a:lstStyle>
          <a:p>
            <a:pPr>
              <a:defRPr/>
            </a:pPr>
            <a:fld id="{D134179F-D8FF-42C5-A081-2945502FA5D6}" type="datetimeFigureOut">
              <a:rPr lang="el-GR"/>
              <a:pPr>
                <a:defRPr/>
              </a:pPr>
              <a:t>17/9/2014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58238"/>
            <a:ext cx="3005138" cy="460375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475" y="8758238"/>
            <a:ext cx="3005138" cy="460375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r">
              <a:defRPr sz="1200"/>
            </a:lvl1pPr>
          </a:lstStyle>
          <a:p>
            <a:pPr>
              <a:defRPr/>
            </a:pPr>
            <a:fld id="{496AAA92-E187-4B9F-AD68-3B23A9CD380C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041427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5138" cy="460375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l">
              <a:defRPr sz="1200"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27475" y="0"/>
            <a:ext cx="3005138" cy="460375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r">
              <a:defRPr sz="1200"/>
            </a:lvl1pPr>
          </a:lstStyle>
          <a:p>
            <a:pPr>
              <a:defRPr/>
            </a:pPr>
            <a:fld id="{899DA8F6-6BD0-4907-B810-62CAAACE7A58}" type="datetimeFigureOut">
              <a:rPr lang="el-GR"/>
              <a:pPr>
                <a:defRPr/>
              </a:pPr>
              <a:t>17/9/2014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2050" y="692150"/>
            <a:ext cx="4610100" cy="3457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09" tIns="46154" rIns="92309" bIns="46154" rtlCol="0" anchor="ctr"/>
          <a:lstStyle/>
          <a:p>
            <a:pPr lvl="0"/>
            <a:endParaRPr lang="el-GR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3738" y="4379913"/>
            <a:ext cx="5546725" cy="4148137"/>
          </a:xfrm>
          <a:prstGeom prst="rect">
            <a:avLst/>
          </a:prstGeom>
        </p:spPr>
        <p:txBody>
          <a:bodyPr vert="horz" lIns="92309" tIns="46154" rIns="92309" bIns="46154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l-GR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58238"/>
            <a:ext cx="3005138" cy="460375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27475" y="8758238"/>
            <a:ext cx="3005138" cy="460375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r">
              <a:defRPr sz="1200"/>
            </a:lvl1pPr>
          </a:lstStyle>
          <a:p>
            <a:pPr>
              <a:defRPr/>
            </a:pPr>
            <a:fld id="{8D71570C-419A-4A45-8C19-EA2DC280A855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5771405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5307831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51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C4879-D095-4083-8BAD-5ACC070598D2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56541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8D1A8-0FBB-4889-A3B4-451373817123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35434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4825" y="1341444"/>
            <a:ext cx="2058988" cy="49672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869" y="1341444"/>
            <a:ext cx="6024562" cy="49672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32421-4B38-4181-AB30-19CD8AD63FFA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596023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title_0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8249" name="Rectangle 9"/>
          <p:cNvSpPr>
            <a:spLocks noGrp="1" noChangeArrowheads="1"/>
          </p:cNvSpPr>
          <p:nvPr>
            <p:ph type="ctrTitle"/>
          </p:nvPr>
        </p:nvSpPr>
        <p:spPr>
          <a:xfrm>
            <a:off x="827088" y="2276527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l-GR"/>
              <a:t>Click to edit Master title style</a:t>
            </a:r>
          </a:p>
        </p:txBody>
      </p:sp>
      <p:sp>
        <p:nvSpPr>
          <p:cNvPr id="138250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827088" y="3716339"/>
            <a:ext cx="6400800" cy="17526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l-GR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0A3CD-1CC3-4684-9512-286076C917BC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52258409"/>
      </p:ext>
    </p:extLst>
  </p:cSld>
  <p:clrMapOvr>
    <a:masterClrMapping/>
  </p:clrMapOvr>
  <p:transition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343293-C27D-4E90-9789-4500150D6156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12370655"/>
      </p:ext>
    </p:extLst>
  </p:cSld>
  <p:clrMapOvr>
    <a:masterClrMapping/>
  </p:clrMapOvr>
  <p:transition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5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F8BE4C-D300-47D3-837D-3379D14FA193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85845142"/>
      </p:ext>
    </p:extLst>
  </p:cSld>
  <p:clrMapOvr>
    <a:masterClrMapping/>
  </p:clrMapOvr>
  <p:transition>
    <p:pul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863" y="2225708"/>
            <a:ext cx="4038600" cy="40830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8863" y="2225708"/>
            <a:ext cx="4038600" cy="40830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17A7A-867E-412A-84DE-604DF22EFEEE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47666205"/>
      </p:ext>
    </p:extLst>
  </p:cSld>
  <p:clrMapOvr>
    <a:masterClrMapping/>
  </p:clrMapOvr>
  <p:transition>
    <p:pul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7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7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E03EEC-F672-403C-9418-4C419D536467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255219471"/>
      </p:ext>
    </p:extLst>
  </p:cSld>
  <p:clrMapOvr>
    <a:masterClrMapping/>
  </p:clrMapOvr>
  <p:transition>
    <p:pul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A7652-3E4C-4CFE-A539-7BBEF87AEB48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63861010"/>
      </p:ext>
    </p:extLst>
  </p:cSld>
  <p:clrMapOvr>
    <a:masterClrMapping/>
  </p:clrMapOvr>
  <p:transition>
    <p:pull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A72F52-494B-45BA-B93E-2F005274BC22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85880062"/>
      </p:ext>
    </p:extLst>
  </p:cSld>
  <p:clrMapOvr>
    <a:masterClrMapping/>
  </p:clrMapOvr>
  <p:transition>
    <p:pull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8" y="273077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7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8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A772FD-4408-4C7F-9E77-C98EE9359905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12706989"/>
      </p:ext>
    </p:extLst>
  </p:cSld>
  <p:clrMapOvr>
    <a:masterClrMapping/>
  </p:clrMapOvr>
  <p:transition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135A7-0B85-424B-97B6-BB1BC6D9DD2F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806511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5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8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C543F6-7406-4949-9286-62B63BE42EE0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69826127"/>
      </p:ext>
    </p:extLst>
  </p:cSld>
  <p:clrMapOvr>
    <a:masterClrMapping/>
  </p:clrMapOvr>
  <p:transition>
    <p:pull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2D32F3-E924-4D5E-BD16-37ACE7FC44A9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83526259"/>
      </p:ext>
    </p:extLst>
  </p:cSld>
  <p:clrMapOvr>
    <a:masterClrMapping/>
  </p:clrMapOvr>
  <p:transition>
    <p:pull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4825" y="1341446"/>
            <a:ext cx="2058988" cy="49672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869" y="1341446"/>
            <a:ext cx="6024562" cy="49672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B7E588-A9F6-44C5-87E1-D8070FC36A01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55085814"/>
      </p:ext>
    </p:extLst>
  </p:cSld>
  <p:clrMapOvr>
    <a:masterClrMapping/>
  </p:clrMapOvr>
  <p:transition>
    <p:pull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5902" y="274639"/>
            <a:ext cx="613092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11150" y="2133633"/>
            <a:ext cx="4146550" cy="424815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2133633"/>
            <a:ext cx="4148138" cy="424815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1BE9EB-931F-4327-83C6-4D478F57A181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02188878"/>
      </p:ext>
    </p:extLst>
  </p:cSld>
  <p:clrMapOvr>
    <a:masterClrMapping/>
  </p:clrMapOvr>
  <p:transition>
    <p:pull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title_0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67544" y="1964730"/>
            <a:ext cx="7772400" cy="1470025"/>
          </a:xfrm>
        </p:spPr>
        <p:txBody>
          <a:bodyPr/>
          <a:lstStyle>
            <a:lvl1pPr>
              <a:defRPr sz="3200" i="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r>
              <a:rPr lang="el-GR" dirty="0" err="1"/>
              <a:t>Click</a:t>
            </a:r>
            <a:r>
              <a:rPr lang="el-GR" dirty="0"/>
              <a:t> </a:t>
            </a:r>
            <a:r>
              <a:rPr lang="el-GR" dirty="0" err="1"/>
              <a:t>to</a:t>
            </a:r>
            <a:r>
              <a:rPr lang="el-GR" dirty="0"/>
              <a:t> </a:t>
            </a:r>
            <a:r>
              <a:rPr lang="el-GR" dirty="0" err="1"/>
              <a:t>edit</a:t>
            </a:r>
            <a:r>
              <a:rPr lang="el-GR" dirty="0"/>
              <a:t> </a:t>
            </a:r>
            <a:r>
              <a:rPr lang="el-GR" dirty="0" err="1"/>
              <a:t>Master</a:t>
            </a:r>
            <a:r>
              <a:rPr lang="el-GR" dirty="0"/>
              <a:t> </a:t>
            </a:r>
            <a:r>
              <a:rPr lang="el-GR" dirty="0" err="1"/>
              <a:t>title</a:t>
            </a:r>
            <a:r>
              <a:rPr lang="el-GR" dirty="0"/>
              <a:t> </a:t>
            </a:r>
            <a:r>
              <a:rPr lang="el-GR" dirty="0" err="1"/>
              <a:t>style</a:t>
            </a:r>
            <a:endParaRPr lang="el-GR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67546" y="3645024"/>
            <a:ext cx="4176464" cy="1752600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r>
              <a:rPr lang="el-GR" dirty="0" err="1"/>
              <a:t>Click</a:t>
            </a:r>
            <a:r>
              <a:rPr lang="el-GR" dirty="0"/>
              <a:t> </a:t>
            </a:r>
            <a:r>
              <a:rPr lang="el-GR" dirty="0" err="1"/>
              <a:t>to</a:t>
            </a:r>
            <a:r>
              <a:rPr lang="el-GR" dirty="0"/>
              <a:t> </a:t>
            </a:r>
            <a:r>
              <a:rPr lang="el-GR" dirty="0" err="1"/>
              <a:t>edit</a:t>
            </a:r>
            <a:r>
              <a:rPr lang="el-GR" dirty="0"/>
              <a:t> </a:t>
            </a:r>
            <a:r>
              <a:rPr lang="el-GR" dirty="0" err="1"/>
              <a:t>Master</a:t>
            </a:r>
            <a:r>
              <a:rPr lang="el-GR" dirty="0"/>
              <a:t> </a:t>
            </a:r>
            <a:r>
              <a:rPr lang="el-GR" dirty="0" err="1"/>
              <a:t>subtitle</a:t>
            </a:r>
            <a:r>
              <a:rPr lang="el-GR" dirty="0"/>
              <a:t> </a:t>
            </a:r>
            <a:r>
              <a:rPr lang="el-GR" dirty="0" err="1"/>
              <a:t>style</a:t>
            </a:r>
            <a:endParaRPr lang="el-GR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8AC5E-D7C4-43B9-AFEC-B32C20F44AD7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42616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3728" y="476672"/>
            <a:ext cx="6768752" cy="792162"/>
          </a:xfr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en-US" sz="2400" b="1" baseline="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863" y="1484787"/>
            <a:ext cx="8229600" cy="4823941"/>
          </a:xfr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90000"/>
              <a:buFont typeface="Courier New" pitchFamily="49" charset="0"/>
              <a:buChar char="•"/>
              <a:defRPr lang="en-US" sz="18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4122E7-8307-48D8-8769-93A6B2BC9ED3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223981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2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66B8E-3B39-4B6E-9CF9-E20E940ACDED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1173584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863" y="1484787"/>
            <a:ext cx="4038600" cy="4823941"/>
          </a:xfr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8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8863" y="1484787"/>
            <a:ext cx="4038600" cy="4823941"/>
          </a:xfr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8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83A093-56F6-4427-B155-F8BF340AB2A7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405171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lang="en-US" sz="2400" b="1" baseline="0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8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lang="en-US" sz="2400" b="1" baseline="0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8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D222F7-C7DA-4779-87D5-FC57C870F56E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666778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2119B0-3640-43ED-AD58-4E6544944F56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282987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2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FFD5B-6ED9-4211-9CBA-06D851AE4EE7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758945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37DA7-BF34-4B51-8D80-260AD242FBAC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736452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9" y="1357298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1357298"/>
            <a:ext cx="5111750" cy="476886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1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714622"/>
            <a:ext cx="3008313" cy="341154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4BACCB-8E1C-4FA0-A2F6-8C9518B95D1E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818914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72501-C90D-4F4D-8CF8-2CD09AD04BC8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895212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55AF66-1291-4657-827B-601119BE849B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445423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4825" y="1341444"/>
            <a:ext cx="2058988" cy="49672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869" y="1341444"/>
            <a:ext cx="6024562" cy="49672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FE21B5-64A7-48C0-BBD3-9635C092D7D1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0224615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title_0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67544" y="1964730"/>
            <a:ext cx="7772400" cy="1470025"/>
          </a:xfrm>
        </p:spPr>
        <p:txBody>
          <a:bodyPr/>
          <a:lstStyle>
            <a:lvl1pPr>
              <a:defRPr sz="3200" i="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r>
              <a:rPr lang="el-GR" dirty="0" err="1"/>
              <a:t>Click</a:t>
            </a:r>
            <a:r>
              <a:rPr lang="el-GR" dirty="0"/>
              <a:t> </a:t>
            </a:r>
            <a:r>
              <a:rPr lang="el-GR" dirty="0" err="1"/>
              <a:t>to</a:t>
            </a:r>
            <a:r>
              <a:rPr lang="el-GR" dirty="0"/>
              <a:t> </a:t>
            </a:r>
            <a:r>
              <a:rPr lang="el-GR" dirty="0" err="1"/>
              <a:t>edit</a:t>
            </a:r>
            <a:r>
              <a:rPr lang="el-GR" dirty="0"/>
              <a:t> </a:t>
            </a:r>
            <a:r>
              <a:rPr lang="el-GR" dirty="0" err="1"/>
              <a:t>Master</a:t>
            </a:r>
            <a:r>
              <a:rPr lang="el-GR" dirty="0"/>
              <a:t> </a:t>
            </a:r>
            <a:r>
              <a:rPr lang="el-GR" dirty="0" err="1"/>
              <a:t>title</a:t>
            </a:r>
            <a:r>
              <a:rPr lang="el-GR" dirty="0"/>
              <a:t> </a:t>
            </a:r>
            <a:r>
              <a:rPr lang="el-GR" dirty="0" err="1"/>
              <a:t>style</a:t>
            </a:r>
            <a:endParaRPr lang="el-GR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67546" y="3645024"/>
            <a:ext cx="4176464" cy="1752600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r>
              <a:rPr lang="el-GR" dirty="0" err="1"/>
              <a:t>Click</a:t>
            </a:r>
            <a:r>
              <a:rPr lang="el-GR" dirty="0"/>
              <a:t> </a:t>
            </a:r>
            <a:r>
              <a:rPr lang="el-GR" dirty="0" err="1"/>
              <a:t>to</a:t>
            </a:r>
            <a:r>
              <a:rPr lang="el-GR" dirty="0"/>
              <a:t> </a:t>
            </a:r>
            <a:r>
              <a:rPr lang="el-GR" dirty="0" err="1"/>
              <a:t>edit</a:t>
            </a:r>
            <a:r>
              <a:rPr lang="el-GR" dirty="0"/>
              <a:t> </a:t>
            </a:r>
            <a:r>
              <a:rPr lang="el-GR" dirty="0" err="1"/>
              <a:t>Master</a:t>
            </a:r>
            <a:r>
              <a:rPr lang="el-GR" dirty="0"/>
              <a:t> </a:t>
            </a:r>
            <a:r>
              <a:rPr lang="el-GR" dirty="0" err="1"/>
              <a:t>subtitle</a:t>
            </a:r>
            <a:r>
              <a:rPr lang="el-GR" dirty="0"/>
              <a:t> </a:t>
            </a:r>
            <a:r>
              <a:rPr lang="el-GR" dirty="0" err="1"/>
              <a:t>style</a:t>
            </a:r>
            <a:endParaRPr lang="el-GR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ECDB7-B021-461E-B049-593472B45129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4028279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3728" y="476672"/>
            <a:ext cx="6768752" cy="792162"/>
          </a:xfr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en-US" sz="2400" b="1" baseline="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863" y="1484787"/>
            <a:ext cx="8229600" cy="4823941"/>
          </a:xfr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90000"/>
              <a:buFont typeface="Courier New" pitchFamily="49" charset="0"/>
              <a:buChar char="•"/>
              <a:defRPr lang="en-US" sz="18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9631A-478D-4A37-A380-B399A9C61595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8780661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2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9D851A-BF83-42FB-94E7-6C6859321BC1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8884163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863" y="1484787"/>
            <a:ext cx="4038600" cy="4823941"/>
          </a:xfr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8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8863" y="1484787"/>
            <a:ext cx="4038600" cy="4823941"/>
          </a:xfr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8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3F2F1-A61C-4A3A-A486-C78159DC4E75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03788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lang="en-US" sz="2400" b="1" baseline="0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8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lang="en-US" sz="2400" b="1" baseline="0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8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DA242-87C5-4A5F-A6A4-AA555712C6E7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63960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863" y="2225675"/>
            <a:ext cx="4038600" cy="4083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8863" y="2225675"/>
            <a:ext cx="4038600" cy="4083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D6C8E-9183-4141-90C5-C84AD1778131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653043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0B6356-28A6-44D5-96C5-EFDCB431AFD1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999412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9A656-1D35-49E9-9688-B7EB785899DB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4433543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9" y="1357298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1357298"/>
            <a:ext cx="5111750" cy="476886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1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714622"/>
            <a:ext cx="3008313" cy="341154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1729DA-453F-4AA0-99C6-36C9AD77E61E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8563895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AA547-D8BC-466B-BDC6-2EBA4E2B9E8A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7820635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3CAB7-46F6-4E38-AEA1-52C608EEF9C9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3474552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4825" y="1341444"/>
            <a:ext cx="2058988" cy="49672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869" y="1341444"/>
            <a:ext cx="6024562" cy="49672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61BF3E-C80E-4749-B0EF-469992108962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0278532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title_0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67544" y="1964730"/>
            <a:ext cx="7772400" cy="1470025"/>
          </a:xfrm>
        </p:spPr>
        <p:txBody>
          <a:bodyPr/>
          <a:lstStyle>
            <a:lvl1pPr>
              <a:defRPr sz="3200" i="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r>
              <a:rPr lang="el-GR" dirty="0" err="1"/>
              <a:t>Click</a:t>
            </a:r>
            <a:r>
              <a:rPr lang="el-GR" dirty="0"/>
              <a:t> </a:t>
            </a:r>
            <a:r>
              <a:rPr lang="el-GR" dirty="0" err="1"/>
              <a:t>to</a:t>
            </a:r>
            <a:r>
              <a:rPr lang="el-GR" dirty="0"/>
              <a:t> </a:t>
            </a:r>
            <a:r>
              <a:rPr lang="el-GR" dirty="0" err="1"/>
              <a:t>edit</a:t>
            </a:r>
            <a:r>
              <a:rPr lang="el-GR" dirty="0"/>
              <a:t> </a:t>
            </a:r>
            <a:r>
              <a:rPr lang="el-GR" dirty="0" err="1"/>
              <a:t>Master</a:t>
            </a:r>
            <a:r>
              <a:rPr lang="el-GR" dirty="0"/>
              <a:t> </a:t>
            </a:r>
            <a:r>
              <a:rPr lang="el-GR" dirty="0" err="1"/>
              <a:t>title</a:t>
            </a:r>
            <a:r>
              <a:rPr lang="el-GR" dirty="0"/>
              <a:t> </a:t>
            </a:r>
            <a:r>
              <a:rPr lang="el-GR" dirty="0" err="1"/>
              <a:t>style</a:t>
            </a:r>
            <a:endParaRPr lang="el-GR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67546" y="3645024"/>
            <a:ext cx="4176464" cy="1752600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r>
              <a:rPr lang="el-GR" dirty="0" err="1"/>
              <a:t>Click</a:t>
            </a:r>
            <a:r>
              <a:rPr lang="el-GR" dirty="0"/>
              <a:t> </a:t>
            </a:r>
            <a:r>
              <a:rPr lang="el-GR" dirty="0" err="1"/>
              <a:t>to</a:t>
            </a:r>
            <a:r>
              <a:rPr lang="el-GR" dirty="0"/>
              <a:t> </a:t>
            </a:r>
            <a:r>
              <a:rPr lang="el-GR" dirty="0" err="1"/>
              <a:t>edit</a:t>
            </a:r>
            <a:r>
              <a:rPr lang="el-GR" dirty="0"/>
              <a:t> </a:t>
            </a:r>
            <a:r>
              <a:rPr lang="el-GR" dirty="0" err="1"/>
              <a:t>Master</a:t>
            </a:r>
            <a:r>
              <a:rPr lang="el-GR" dirty="0"/>
              <a:t> </a:t>
            </a:r>
            <a:r>
              <a:rPr lang="el-GR" dirty="0" err="1"/>
              <a:t>subtitle</a:t>
            </a:r>
            <a:r>
              <a:rPr lang="el-GR" dirty="0"/>
              <a:t> </a:t>
            </a:r>
            <a:r>
              <a:rPr lang="el-GR" dirty="0" err="1"/>
              <a:t>style</a:t>
            </a:r>
            <a:endParaRPr lang="el-GR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FC703-06AC-4570-B778-A9F00FFC4269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260620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3728" y="476672"/>
            <a:ext cx="6768752" cy="792162"/>
          </a:xfr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en-US" sz="2400" b="1" baseline="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863" y="1484787"/>
            <a:ext cx="8229600" cy="4823941"/>
          </a:xfr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90000"/>
              <a:buFont typeface="Courier New" pitchFamily="49" charset="0"/>
              <a:buChar char="•"/>
              <a:defRPr lang="en-US" sz="18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AEE658-05E1-4E43-AE20-DB4D99D390A1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1739062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2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834F10-A21E-46E7-B00E-4A2899B85DA4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1761819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863" y="1484787"/>
            <a:ext cx="4038600" cy="4823941"/>
          </a:xfr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8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8863" y="1484787"/>
            <a:ext cx="4038600" cy="4823941"/>
          </a:xfr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8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961935-8DA1-41AA-AA5D-2B2BED947E92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27750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666443-2E2A-4F43-9B65-23715616D828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9715857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lang="en-US" sz="2400" b="1" baseline="0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8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lang="en-US" sz="2400" b="1" baseline="0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8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BEF619-9FC3-40D9-A19B-AFEDF00CD8F5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499126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DA9A25-A1E2-4675-BF1D-04C3D5ED397A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3478873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65D55F-71DC-413F-A685-75FEE5CB5836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8378269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9" y="1357298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1357298"/>
            <a:ext cx="5111750" cy="476886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1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714622"/>
            <a:ext cx="3008313" cy="341154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618382-9284-453B-AAE6-11B86E4A7D96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5439141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CA8C3A-5E59-49B6-ACF2-44C3A887AD7A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914745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4C5C9C-7F0F-4932-9208-9367F31928E2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1355560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4825" y="1341444"/>
            <a:ext cx="2058988" cy="49672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869" y="1341444"/>
            <a:ext cx="6024562" cy="49672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8CA402-7D4B-497C-B2CC-DEC2F1546CCE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4648784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6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30E76-3A5F-47FD-9994-EABA0F5E558D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98628650"/>
      </p:ext>
    </p:extLst>
  </p:cSld>
  <p:clrMapOvr>
    <a:masterClrMapping/>
  </p:clrMapOvr>
  <p:transition>
    <p:pull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0232" y="357166"/>
            <a:ext cx="6712916" cy="7921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C18A29-8548-4487-A786-40753A1FB9B3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68574375"/>
      </p:ext>
    </p:extLst>
  </p:cSld>
  <p:clrMapOvr>
    <a:masterClrMapping/>
  </p:clrMapOvr>
  <p:transition>
    <p:pull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4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BF7CD0-0164-41EB-9140-F60B7F01072A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61108420"/>
      </p:ext>
    </p:extLst>
  </p:cSld>
  <p:clrMapOvr>
    <a:masterClrMapping/>
  </p:clrMapOvr>
  <p:transition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42EBD2-D44A-4AEA-AB8C-0559DD834F13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0988094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863" y="2225708"/>
            <a:ext cx="4038600" cy="40830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8863" y="2225708"/>
            <a:ext cx="4038600" cy="40830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E11C2-0B23-472A-A454-91AF7FCE498F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136990608"/>
      </p:ext>
    </p:extLst>
  </p:cSld>
  <p:clrMapOvr>
    <a:masterClrMapping/>
  </p:clrMapOvr>
  <p:transition>
    <p:pull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7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7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5BC1E-E0D6-4BA9-8D79-470FDE8C031E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10211249"/>
      </p:ext>
    </p:extLst>
  </p:cSld>
  <p:clrMapOvr>
    <a:masterClrMapping/>
  </p:clrMapOvr>
  <p:transition>
    <p:pull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0C1CD3-D5F1-4189-9687-54093011DAE4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68108071"/>
      </p:ext>
    </p:extLst>
  </p:cSld>
  <p:clrMapOvr>
    <a:masterClrMapping/>
  </p:clrMapOvr>
  <p:transition>
    <p:pull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21BDA-798A-4D81-A0F0-E6C60209BD7E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24147956"/>
      </p:ext>
    </p:extLst>
  </p:cSld>
  <p:clrMapOvr>
    <a:masterClrMapping/>
  </p:clrMapOvr>
  <p:transition>
    <p:pull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8" y="273077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7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8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F2620-2FB3-47AE-A95B-4DB24D4FFA40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43570547"/>
      </p:ext>
    </p:extLst>
  </p:cSld>
  <p:clrMapOvr>
    <a:masterClrMapping/>
  </p:clrMapOvr>
  <p:transition>
    <p:pull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4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7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B6C2C-C485-4607-AFCC-B93C3DA00E95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68386272"/>
      </p:ext>
    </p:extLst>
  </p:cSld>
  <p:clrMapOvr>
    <a:masterClrMapping/>
  </p:clrMapOvr>
  <p:transition>
    <p:pull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BD23CD-EB78-466C-BADA-4847EDC62D38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89854373"/>
      </p:ext>
    </p:extLst>
  </p:cSld>
  <p:clrMapOvr>
    <a:masterClrMapping/>
  </p:clrMapOvr>
  <p:transition>
    <p:pull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4825" y="1341446"/>
            <a:ext cx="2058988" cy="49672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869" y="1341446"/>
            <a:ext cx="6024562" cy="49672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957828-A6BD-4722-8FA5-C88A8DFDC461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51986501"/>
      </p:ext>
    </p:extLst>
  </p:cSld>
  <p:clrMapOvr>
    <a:masterClrMapping/>
  </p:clrMapOvr>
  <p:transition>
    <p:pull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title_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67544" y="1964848"/>
            <a:ext cx="7772400" cy="1470025"/>
          </a:xfrm>
        </p:spPr>
        <p:txBody>
          <a:bodyPr/>
          <a:lstStyle>
            <a:lvl1pPr>
              <a:defRPr sz="3200" i="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r>
              <a:rPr lang="el-GR" dirty="0" err="1"/>
              <a:t>Click</a:t>
            </a:r>
            <a:r>
              <a:rPr lang="el-GR" dirty="0"/>
              <a:t> </a:t>
            </a:r>
            <a:r>
              <a:rPr lang="el-GR" dirty="0" err="1"/>
              <a:t>to</a:t>
            </a:r>
            <a:r>
              <a:rPr lang="el-GR" dirty="0"/>
              <a:t> </a:t>
            </a:r>
            <a:r>
              <a:rPr lang="el-GR" dirty="0" err="1"/>
              <a:t>edit</a:t>
            </a:r>
            <a:r>
              <a:rPr lang="el-GR" dirty="0"/>
              <a:t> </a:t>
            </a:r>
            <a:r>
              <a:rPr lang="el-GR" dirty="0" err="1"/>
              <a:t>Master</a:t>
            </a:r>
            <a:r>
              <a:rPr lang="el-GR" dirty="0"/>
              <a:t> </a:t>
            </a:r>
            <a:r>
              <a:rPr lang="el-GR" dirty="0" err="1"/>
              <a:t>title</a:t>
            </a:r>
            <a:r>
              <a:rPr lang="el-GR" dirty="0"/>
              <a:t> </a:t>
            </a:r>
            <a:r>
              <a:rPr lang="el-GR" dirty="0" err="1"/>
              <a:t>style</a:t>
            </a:r>
            <a:endParaRPr lang="el-GR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67546" y="3645024"/>
            <a:ext cx="4176464" cy="1752600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r>
              <a:rPr lang="el-GR" dirty="0" err="1"/>
              <a:t>Click</a:t>
            </a:r>
            <a:r>
              <a:rPr lang="el-GR" dirty="0"/>
              <a:t> </a:t>
            </a:r>
            <a:r>
              <a:rPr lang="el-GR" dirty="0" err="1"/>
              <a:t>to</a:t>
            </a:r>
            <a:r>
              <a:rPr lang="el-GR" dirty="0"/>
              <a:t> </a:t>
            </a:r>
            <a:r>
              <a:rPr lang="el-GR" dirty="0" err="1"/>
              <a:t>edit</a:t>
            </a:r>
            <a:r>
              <a:rPr lang="el-GR" dirty="0"/>
              <a:t> </a:t>
            </a:r>
            <a:r>
              <a:rPr lang="el-GR" dirty="0" err="1"/>
              <a:t>Master</a:t>
            </a:r>
            <a:r>
              <a:rPr lang="el-GR" dirty="0"/>
              <a:t> </a:t>
            </a:r>
            <a:r>
              <a:rPr lang="el-GR" dirty="0" err="1"/>
              <a:t>subtitle</a:t>
            </a:r>
            <a:r>
              <a:rPr lang="el-GR" dirty="0"/>
              <a:t> </a:t>
            </a:r>
            <a:r>
              <a:rPr lang="el-GR" dirty="0" err="1"/>
              <a:t>style</a:t>
            </a:r>
            <a:endParaRPr lang="el-GR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9FA54-D480-48E7-9709-9C3B167DBFEA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81420835"/>
      </p:ext>
    </p:extLst>
  </p:cSld>
  <p:clrMapOvr>
    <a:masterClrMapping/>
  </p:clrMapOvr>
  <p:transition spd="med">
    <p:fade/>
  </p:transition>
  <p:hf sldNum="0" hdr="0" ftr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3728" y="476672"/>
            <a:ext cx="6768752" cy="792162"/>
          </a:xfr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en-US" sz="2400" b="1" baseline="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863" y="1484789"/>
            <a:ext cx="8229600" cy="4823941"/>
          </a:xfr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90000"/>
              <a:buFont typeface="Courier New" pitchFamily="49" charset="0"/>
              <a:buChar char="•"/>
              <a:defRPr lang="en-US" sz="18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A91176-263E-4C44-9C20-194436F10978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076771231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B8009-2A6E-4D30-BE25-441FEB18B5A1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31649322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702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FD2D97-27C0-44E2-9547-198C8313ECC4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35290213"/>
      </p:ext>
    </p:extLst>
  </p:cSld>
  <p:clrMapOvr>
    <a:masterClrMapping/>
  </p:clrMapOvr>
  <p:transition spd="med"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863" y="1484789"/>
            <a:ext cx="4038600" cy="4823941"/>
          </a:xfr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8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8863" y="1484789"/>
            <a:ext cx="4038600" cy="4823941"/>
          </a:xfr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8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EE604-ABC6-4FE7-AD23-3E7240893194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55367690"/>
      </p:ext>
    </p:extLst>
  </p:cSld>
  <p:clrMapOvr>
    <a:masterClrMapping/>
  </p:clrMapOvr>
  <p:transition spd="med"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lang="en-US" sz="2400" b="1" baseline="0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8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lang="en-US" sz="2400" b="1" baseline="0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8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6868CC-C136-47D7-A9D0-29C4F82DCDFF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48385130"/>
      </p:ext>
    </p:extLst>
  </p:cSld>
  <p:clrMapOvr>
    <a:masterClrMapping/>
  </p:clrMapOvr>
  <p:transition spd="med"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F29545-772F-4B96-A452-C7A0E911A800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62827380"/>
      </p:ext>
    </p:extLst>
  </p:cSld>
  <p:clrMapOvr>
    <a:masterClrMapping/>
  </p:clrMapOvr>
  <p:transition spd="med"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7C5A1-7E42-45F2-8D44-87081728263D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02018634"/>
      </p:ext>
    </p:extLst>
  </p:cSld>
  <p:clrMapOvr>
    <a:masterClrMapping/>
  </p:clrMapOvr>
  <p:transition spd="med"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00" y="1357298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1357298"/>
            <a:ext cx="5111750" cy="476886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1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714740"/>
            <a:ext cx="3008313" cy="341154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8FA93D-1D66-4657-94B1-05AA80735DFF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072520289"/>
      </p:ext>
    </p:extLst>
  </p:cSld>
  <p:clrMapOvr>
    <a:masterClrMapping/>
  </p:clrMapOvr>
  <p:transition spd="med"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701344-F0AA-492C-ADF5-28E30F732BE8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84668892"/>
      </p:ext>
    </p:extLst>
  </p:cSld>
  <p:clrMapOvr>
    <a:masterClrMapping/>
  </p:clrMapOvr>
  <p:transition spd="med"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9FECD5-DA5E-446F-A016-EEF7FE934B13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55945456"/>
      </p:ext>
    </p:extLst>
  </p:cSld>
  <p:clrMapOvr>
    <a:masterClrMapping/>
  </p:clrMapOvr>
  <p:transition spd="med"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4825" y="1341446"/>
            <a:ext cx="2058988" cy="49672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869" y="1341446"/>
            <a:ext cx="6024562" cy="49672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42124-4728-496E-BDB2-C635F4438A29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52218621"/>
      </p:ext>
    </p:extLst>
  </p:cSld>
  <p:clrMapOvr>
    <a:masterClrMapping/>
  </p:clrMapOvr>
  <p:transition spd="med"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title_0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67544" y="1964730"/>
            <a:ext cx="7772400" cy="1470025"/>
          </a:xfrm>
        </p:spPr>
        <p:txBody>
          <a:bodyPr/>
          <a:lstStyle>
            <a:lvl1pPr>
              <a:defRPr sz="3200" i="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r>
              <a:rPr lang="el-GR" dirty="0" err="1"/>
              <a:t>Click</a:t>
            </a:r>
            <a:r>
              <a:rPr lang="el-GR" dirty="0"/>
              <a:t> </a:t>
            </a:r>
            <a:r>
              <a:rPr lang="el-GR" dirty="0" err="1"/>
              <a:t>to</a:t>
            </a:r>
            <a:r>
              <a:rPr lang="el-GR" dirty="0"/>
              <a:t> </a:t>
            </a:r>
            <a:r>
              <a:rPr lang="el-GR" dirty="0" err="1"/>
              <a:t>edit</a:t>
            </a:r>
            <a:r>
              <a:rPr lang="el-GR" dirty="0"/>
              <a:t> </a:t>
            </a:r>
            <a:r>
              <a:rPr lang="el-GR" dirty="0" err="1"/>
              <a:t>Master</a:t>
            </a:r>
            <a:r>
              <a:rPr lang="el-GR" dirty="0"/>
              <a:t> </a:t>
            </a:r>
            <a:r>
              <a:rPr lang="el-GR" dirty="0" err="1"/>
              <a:t>title</a:t>
            </a:r>
            <a:r>
              <a:rPr lang="el-GR" dirty="0"/>
              <a:t> </a:t>
            </a:r>
            <a:r>
              <a:rPr lang="el-GR" dirty="0" err="1"/>
              <a:t>style</a:t>
            </a:r>
            <a:endParaRPr lang="el-GR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67546" y="3645024"/>
            <a:ext cx="4176464" cy="1752600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r>
              <a:rPr lang="el-GR" dirty="0" err="1"/>
              <a:t>Click</a:t>
            </a:r>
            <a:r>
              <a:rPr lang="el-GR" dirty="0"/>
              <a:t> </a:t>
            </a:r>
            <a:r>
              <a:rPr lang="el-GR" dirty="0" err="1"/>
              <a:t>to</a:t>
            </a:r>
            <a:r>
              <a:rPr lang="el-GR" dirty="0"/>
              <a:t> </a:t>
            </a:r>
            <a:r>
              <a:rPr lang="el-GR" dirty="0" err="1"/>
              <a:t>edit</a:t>
            </a:r>
            <a:r>
              <a:rPr lang="el-GR" dirty="0"/>
              <a:t> </a:t>
            </a:r>
            <a:r>
              <a:rPr lang="el-GR" dirty="0" err="1"/>
              <a:t>Master</a:t>
            </a:r>
            <a:r>
              <a:rPr lang="el-GR" dirty="0"/>
              <a:t> </a:t>
            </a:r>
            <a:r>
              <a:rPr lang="el-GR" dirty="0" err="1"/>
              <a:t>subtitle</a:t>
            </a:r>
            <a:r>
              <a:rPr lang="el-GR" dirty="0"/>
              <a:t> </a:t>
            </a:r>
            <a:r>
              <a:rPr lang="el-GR" dirty="0" err="1"/>
              <a:t>style</a:t>
            </a:r>
            <a:endParaRPr lang="el-GR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D32D2-4F9E-4AFE-9281-CF9D6C9815B2}" type="slidenum">
              <a:rPr lang="el-G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98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9" y="1357298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1357298"/>
            <a:ext cx="5111750" cy="476886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714622"/>
            <a:ext cx="3008313" cy="341154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422680-308C-4902-BDDC-ECC7C6C6E3DF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5444868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3728" y="476672"/>
            <a:ext cx="6768752" cy="792162"/>
          </a:xfr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en-US" sz="2400" b="1" baseline="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863" y="1484787"/>
            <a:ext cx="8229600" cy="4823941"/>
          </a:xfr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90000"/>
              <a:buFont typeface="Courier New" pitchFamily="49" charset="0"/>
              <a:buChar char="•"/>
              <a:defRPr lang="en-US" sz="18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313DED-4E80-49E2-9454-E3F7F59568AF}" type="slidenum">
              <a:rPr lang="el-G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4637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189E0A-14AA-4190-8831-346195E801DE}" type="slidenum">
              <a:rPr lang="el-G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04225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863" y="1484787"/>
            <a:ext cx="4038600" cy="4823941"/>
          </a:xfr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8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8863" y="1484787"/>
            <a:ext cx="4038600" cy="4823941"/>
          </a:xfr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8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31B42-CDFC-4C56-9205-5502B5C481AA}" type="slidenum">
              <a:rPr lang="el-G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97585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lang="en-US" sz="2400" b="1" baseline="0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8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lang="en-US" sz="2400" b="1" baseline="0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2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8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lang="en-US" sz="11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724DF4-11C6-4458-ABDB-ADE851C70742}" type="slidenum">
              <a:rPr lang="el-G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37475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D31B37-2DD3-4190-93FD-D0A642468371}" type="slidenum">
              <a:rPr lang="el-G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81220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880A48-34F0-4F77-9BBD-0C8EBA42C53E}" type="slidenum">
              <a:rPr lang="el-G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55261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8" y="1357298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1357298"/>
            <a:ext cx="5111750" cy="476886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1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714622"/>
            <a:ext cx="3008313" cy="341154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A8DEC8-1254-4ABD-8281-4467D5BE4F1E}" type="slidenum">
              <a:rPr lang="el-G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37220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AAF246-0949-42F5-A4DA-CD5917533959}" type="slidenum">
              <a:rPr lang="el-G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65776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FC9FF1-8C32-4D83-BFD0-4483D7871D13}" type="slidenum">
              <a:rPr lang="el-G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61123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4825" y="1341442"/>
            <a:ext cx="2058988" cy="49672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865" y="1341442"/>
            <a:ext cx="6024562" cy="49672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6AC095-A579-4ECA-B4D3-BB9EEC93F28C}" type="slidenum">
              <a:rPr lang="el-G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185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DE098-3FFD-4E76-A515-7290F2D4F71C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356454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image" Target="../media/image6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text_05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13414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7863" y="2225675"/>
            <a:ext cx="8229600" cy="408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</a:p>
        </p:txBody>
      </p:sp>
      <p:sp>
        <p:nvSpPr>
          <p:cNvPr id="1187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1187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1187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F13A2C4-29D0-41D3-B5B2-1C538D887B64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53" r:id="rId1"/>
    <p:sldLayoutId id="2147485754" r:id="rId2"/>
    <p:sldLayoutId id="2147485755" r:id="rId3"/>
    <p:sldLayoutId id="2147485756" r:id="rId4"/>
    <p:sldLayoutId id="2147485757" r:id="rId5"/>
    <p:sldLayoutId id="2147485758" r:id="rId6"/>
    <p:sldLayoutId id="2147485759" r:id="rId7"/>
    <p:sldLayoutId id="2147485760" r:id="rId8"/>
    <p:sldLayoutId id="2147485761" r:id="rId9"/>
    <p:sldLayoutId id="2147485762" r:id="rId10"/>
    <p:sldLayoutId id="2147485763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CC0000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CC00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CC00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CC00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CC0000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24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33400" indent="-17145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2000">
          <a:solidFill>
            <a:schemeClr val="tx1"/>
          </a:solidFill>
          <a:latin typeface="Calibri" pitchFamily="34" charset="0"/>
        </a:defRPr>
      </a:lvl2pPr>
      <a:lvl3pPr marL="941388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>
          <a:solidFill>
            <a:schemeClr val="tx1"/>
          </a:solidFill>
          <a:latin typeface="Calibri" pitchFamily="34" charset="0"/>
        </a:defRPr>
      </a:lvl3pPr>
      <a:lvl4pPr marL="1349375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600">
          <a:solidFill>
            <a:schemeClr val="tx1"/>
          </a:solidFill>
          <a:latin typeface="Calibri" pitchFamily="34" charset="0"/>
        </a:defRPr>
      </a:lvl4pPr>
      <a:lvl5pPr marL="1757363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100">
          <a:solidFill>
            <a:schemeClr val="tx1"/>
          </a:solidFill>
          <a:latin typeface="Calibri" pitchFamily="34" charset="0"/>
        </a:defRPr>
      </a:lvl5pPr>
      <a:lvl6pPr marL="22145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6pPr>
      <a:lvl7pPr marL="26717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7pPr>
      <a:lvl8pPr marL="31289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8pPr>
      <a:lvl9pPr marL="35861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text_0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13414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7863" y="2225675"/>
            <a:ext cx="8229600" cy="408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</a:p>
        </p:txBody>
      </p:sp>
      <p:sp>
        <p:nvSpPr>
          <p:cNvPr id="10854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10855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10855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D9FF486-5BE1-432B-B95B-EC386C45C40B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26" r:id="rId1"/>
    <p:sldLayoutId id="2147485764" r:id="rId2"/>
    <p:sldLayoutId id="2147485765" r:id="rId3"/>
    <p:sldLayoutId id="2147485766" r:id="rId4"/>
    <p:sldLayoutId id="2147485767" r:id="rId5"/>
    <p:sldLayoutId id="2147485768" r:id="rId6"/>
    <p:sldLayoutId id="2147485769" r:id="rId7"/>
    <p:sldLayoutId id="2147485770" r:id="rId8"/>
    <p:sldLayoutId id="2147485771" r:id="rId9"/>
    <p:sldLayoutId id="2147485772" r:id="rId10"/>
    <p:sldLayoutId id="2147485773" r:id="rId11"/>
    <p:sldLayoutId id="2147485774" r:id="rId12"/>
  </p:sldLayoutIdLst>
  <p:transition>
    <p:pull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145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600">
          <a:solidFill>
            <a:schemeClr val="tx1"/>
          </a:solidFill>
          <a:latin typeface="+mn-lt"/>
        </a:defRPr>
      </a:lvl2pPr>
      <a:lvl3pPr marL="941388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400">
          <a:solidFill>
            <a:schemeClr val="tx1"/>
          </a:solidFill>
          <a:latin typeface="+mn-lt"/>
        </a:defRPr>
      </a:lvl3pPr>
      <a:lvl4pPr marL="1349375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200">
          <a:solidFill>
            <a:schemeClr val="tx1"/>
          </a:solidFill>
          <a:latin typeface="+mn-lt"/>
        </a:defRPr>
      </a:lvl4pPr>
      <a:lvl5pPr marL="1757363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5pPr>
      <a:lvl6pPr marL="22145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6pPr>
      <a:lvl7pPr marL="26717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7pPr>
      <a:lvl8pPr marL="31289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8pPr>
      <a:lvl9pPr marL="35861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8" descr="text_05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195513" y="476250"/>
            <a:ext cx="6697662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557338"/>
            <a:ext cx="8229600" cy="475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</a:p>
        </p:txBody>
      </p:sp>
      <p:sp>
        <p:nvSpPr>
          <p:cNvPr id="1187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1187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1187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A7881282-685A-4F15-B70F-FDB011F704C2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27" r:id="rId1"/>
    <p:sldLayoutId id="2147485775" r:id="rId2"/>
    <p:sldLayoutId id="2147485776" r:id="rId3"/>
    <p:sldLayoutId id="2147485777" r:id="rId4"/>
    <p:sldLayoutId id="2147485778" r:id="rId5"/>
    <p:sldLayoutId id="2147485779" r:id="rId6"/>
    <p:sldLayoutId id="2147485780" r:id="rId7"/>
    <p:sldLayoutId id="2147485781" r:id="rId8"/>
    <p:sldLayoutId id="2147485782" r:id="rId9"/>
    <p:sldLayoutId id="2147485783" r:id="rId10"/>
    <p:sldLayoutId id="2147485784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el-GR" sz="2400" b="1" dirty="0">
          <a:solidFill>
            <a:srgbClr val="7F7F7F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lang="el-GR" sz="2000" dirty="0">
          <a:solidFill>
            <a:srgbClr val="595959"/>
          </a:solidFill>
          <a:latin typeface="Calibri" pitchFamily="34" charset="0"/>
          <a:ea typeface="+mn-ea"/>
          <a:cs typeface="+mn-cs"/>
        </a:defRPr>
      </a:lvl1pPr>
      <a:lvl2pPr marL="533400" indent="-17145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lang="el-GR" dirty="0">
          <a:solidFill>
            <a:srgbClr val="595959"/>
          </a:solidFill>
          <a:latin typeface="Calibri" pitchFamily="34" charset="0"/>
          <a:ea typeface="+mn-ea"/>
          <a:cs typeface="+mn-cs"/>
        </a:defRPr>
      </a:lvl2pPr>
      <a:lvl3pPr marL="941388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lang="el-GR" sz="1600" dirty="0">
          <a:solidFill>
            <a:srgbClr val="595959"/>
          </a:solidFill>
          <a:latin typeface="Calibri" pitchFamily="34" charset="0"/>
          <a:ea typeface="+mn-ea"/>
          <a:cs typeface="+mn-cs"/>
        </a:defRPr>
      </a:lvl3pPr>
      <a:lvl4pPr marL="1349375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lang="el-GR" sz="1400" dirty="0">
          <a:solidFill>
            <a:srgbClr val="595959"/>
          </a:solidFill>
          <a:latin typeface="Calibri" pitchFamily="34" charset="0"/>
          <a:ea typeface="+mn-ea"/>
          <a:cs typeface="+mn-cs"/>
        </a:defRPr>
      </a:lvl4pPr>
      <a:lvl5pPr marL="1757363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lang="el-GR" sz="1100" dirty="0">
          <a:solidFill>
            <a:srgbClr val="595959"/>
          </a:solidFill>
          <a:latin typeface="Calibri" pitchFamily="34" charset="0"/>
          <a:ea typeface="+mn-ea"/>
          <a:cs typeface="+mn-cs"/>
        </a:defRPr>
      </a:lvl5pPr>
      <a:lvl6pPr marL="22145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6pPr>
      <a:lvl7pPr marL="26717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7pPr>
      <a:lvl8pPr marL="31289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8pPr>
      <a:lvl9pPr marL="35861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8" descr="text_05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195513" y="476250"/>
            <a:ext cx="6697662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557338"/>
            <a:ext cx="8229600" cy="475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</a:p>
        </p:txBody>
      </p:sp>
      <p:sp>
        <p:nvSpPr>
          <p:cNvPr id="1187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1187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1187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AB1CAA06-22A6-4199-8459-FBD68FA07722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28" r:id="rId1"/>
    <p:sldLayoutId id="2147485785" r:id="rId2"/>
    <p:sldLayoutId id="2147485786" r:id="rId3"/>
    <p:sldLayoutId id="2147485787" r:id="rId4"/>
    <p:sldLayoutId id="2147485788" r:id="rId5"/>
    <p:sldLayoutId id="2147485789" r:id="rId6"/>
    <p:sldLayoutId id="2147485790" r:id="rId7"/>
    <p:sldLayoutId id="2147485791" r:id="rId8"/>
    <p:sldLayoutId id="2147485792" r:id="rId9"/>
    <p:sldLayoutId id="2147485793" r:id="rId10"/>
    <p:sldLayoutId id="2147485794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el-GR" sz="2400" b="1" dirty="0">
          <a:solidFill>
            <a:srgbClr val="7F7F7F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lang="el-GR" sz="2000" dirty="0">
          <a:solidFill>
            <a:srgbClr val="595959"/>
          </a:solidFill>
          <a:latin typeface="Calibri" pitchFamily="34" charset="0"/>
          <a:ea typeface="+mn-ea"/>
          <a:cs typeface="+mn-cs"/>
        </a:defRPr>
      </a:lvl1pPr>
      <a:lvl2pPr marL="533400" indent="-17145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lang="el-GR" dirty="0">
          <a:solidFill>
            <a:srgbClr val="595959"/>
          </a:solidFill>
          <a:latin typeface="Calibri" pitchFamily="34" charset="0"/>
          <a:ea typeface="+mn-ea"/>
          <a:cs typeface="+mn-cs"/>
        </a:defRPr>
      </a:lvl2pPr>
      <a:lvl3pPr marL="941388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lang="el-GR" sz="1600" dirty="0">
          <a:solidFill>
            <a:srgbClr val="595959"/>
          </a:solidFill>
          <a:latin typeface="Calibri" pitchFamily="34" charset="0"/>
          <a:ea typeface="+mn-ea"/>
          <a:cs typeface="+mn-cs"/>
        </a:defRPr>
      </a:lvl3pPr>
      <a:lvl4pPr marL="1349375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lang="el-GR" sz="1400" dirty="0">
          <a:solidFill>
            <a:srgbClr val="595959"/>
          </a:solidFill>
          <a:latin typeface="Calibri" pitchFamily="34" charset="0"/>
          <a:ea typeface="+mn-ea"/>
          <a:cs typeface="+mn-cs"/>
        </a:defRPr>
      </a:lvl4pPr>
      <a:lvl5pPr marL="1757363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lang="el-GR" sz="1100" dirty="0">
          <a:solidFill>
            <a:srgbClr val="595959"/>
          </a:solidFill>
          <a:latin typeface="Calibri" pitchFamily="34" charset="0"/>
          <a:ea typeface="+mn-ea"/>
          <a:cs typeface="+mn-cs"/>
        </a:defRPr>
      </a:lvl5pPr>
      <a:lvl6pPr marL="22145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6pPr>
      <a:lvl7pPr marL="26717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7pPr>
      <a:lvl8pPr marL="31289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8pPr>
      <a:lvl9pPr marL="35861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8" descr="text_05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195513" y="476250"/>
            <a:ext cx="6697662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557338"/>
            <a:ext cx="8229600" cy="475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</a:p>
        </p:txBody>
      </p:sp>
      <p:sp>
        <p:nvSpPr>
          <p:cNvPr id="1187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1187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1187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54923676-B384-42F1-8EBA-49068E30829A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29" r:id="rId1"/>
    <p:sldLayoutId id="2147485795" r:id="rId2"/>
    <p:sldLayoutId id="2147485796" r:id="rId3"/>
    <p:sldLayoutId id="2147485797" r:id="rId4"/>
    <p:sldLayoutId id="2147485798" r:id="rId5"/>
    <p:sldLayoutId id="2147485799" r:id="rId6"/>
    <p:sldLayoutId id="2147485800" r:id="rId7"/>
    <p:sldLayoutId id="2147485801" r:id="rId8"/>
    <p:sldLayoutId id="2147485802" r:id="rId9"/>
    <p:sldLayoutId id="2147485803" r:id="rId10"/>
    <p:sldLayoutId id="2147485804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el-GR" sz="2400" b="1" dirty="0">
          <a:solidFill>
            <a:srgbClr val="7F7F7F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lang="el-GR" sz="2000" dirty="0">
          <a:solidFill>
            <a:srgbClr val="595959"/>
          </a:solidFill>
          <a:latin typeface="Calibri" pitchFamily="34" charset="0"/>
          <a:ea typeface="+mn-ea"/>
          <a:cs typeface="+mn-cs"/>
        </a:defRPr>
      </a:lvl1pPr>
      <a:lvl2pPr marL="533400" indent="-17145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lang="el-GR" dirty="0">
          <a:solidFill>
            <a:srgbClr val="595959"/>
          </a:solidFill>
          <a:latin typeface="Calibri" pitchFamily="34" charset="0"/>
          <a:ea typeface="+mn-ea"/>
          <a:cs typeface="+mn-cs"/>
        </a:defRPr>
      </a:lvl2pPr>
      <a:lvl3pPr marL="941388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lang="el-GR" sz="1600" dirty="0">
          <a:solidFill>
            <a:srgbClr val="595959"/>
          </a:solidFill>
          <a:latin typeface="Calibri" pitchFamily="34" charset="0"/>
          <a:ea typeface="+mn-ea"/>
          <a:cs typeface="+mn-cs"/>
        </a:defRPr>
      </a:lvl3pPr>
      <a:lvl4pPr marL="1349375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lang="el-GR" sz="1400" dirty="0">
          <a:solidFill>
            <a:srgbClr val="595959"/>
          </a:solidFill>
          <a:latin typeface="Calibri" pitchFamily="34" charset="0"/>
          <a:ea typeface="+mn-ea"/>
          <a:cs typeface="+mn-cs"/>
        </a:defRPr>
      </a:lvl4pPr>
      <a:lvl5pPr marL="1757363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lang="el-GR" sz="1100" dirty="0">
          <a:solidFill>
            <a:srgbClr val="595959"/>
          </a:solidFill>
          <a:latin typeface="Calibri" pitchFamily="34" charset="0"/>
          <a:ea typeface="+mn-ea"/>
          <a:cs typeface="+mn-cs"/>
        </a:defRPr>
      </a:lvl5pPr>
      <a:lvl6pPr marL="22145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6pPr>
      <a:lvl7pPr marL="26717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7pPr>
      <a:lvl8pPr marL="31289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8pPr>
      <a:lvl9pPr marL="35861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8" descr="text_0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44" t="77084" r="4568"/>
          <a:stretch>
            <a:fillRect/>
          </a:stretch>
        </p:blipFill>
        <p:spPr bwMode="auto">
          <a:xfrm>
            <a:off x="5362575" y="5286375"/>
            <a:ext cx="375602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933575" y="357188"/>
            <a:ext cx="6780213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Click to edit Master title style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84188" y="1357313"/>
            <a:ext cx="8229600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</a:p>
        </p:txBody>
      </p:sp>
      <p:sp>
        <p:nvSpPr>
          <p:cNvPr id="1095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1095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1095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ECB7604-3835-4150-A8EF-8A4C315E2DBC}" type="slidenum">
              <a:rPr lang="el-GR"/>
              <a:pPr>
                <a:defRPr/>
              </a:pPr>
              <a:t>‹#›</a:t>
            </a:fld>
            <a:endParaRPr lang="el-GR"/>
          </a:p>
        </p:txBody>
      </p:sp>
      <p:pic>
        <p:nvPicPr>
          <p:cNvPr id="6152" name="Picture 8" descr="text_0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4" t="1041" r="76675" b="82292"/>
          <a:stretch>
            <a:fillRect/>
          </a:stretch>
        </p:blipFill>
        <p:spPr bwMode="auto">
          <a:xfrm>
            <a:off x="352425" y="71438"/>
            <a:ext cx="14493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805" r:id="rId1"/>
    <p:sldLayoutId id="2147485806" r:id="rId2"/>
    <p:sldLayoutId id="2147485807" r:id="rId3"/>
    <p:sldLayoutId id="2147485808" r:id="rId4"/>
    <p:sldLayoutId id="2147485809" r:id="rId5"/>
    <p:sldLayoutId id="2147485810" r:id="rId6"/>
    <p:sldLayoutId id="2147485811" r:id="rId7"/>
    <p:sldLayoutId id="2147485812" r:id="rId8"/>
    <p:sldLayoutId id="2147485813" r:id="rId9"/>
    <p:sldLayoutId id="2147485814" r:id="rId10"/>
    <p:sldLayoutId id="2147485815" r:id="rId11"/>
  </p:sldLayoutIdLst>
  <p:transition>
    <p:pull/>
  </p:transition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CC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CC00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CC00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CC00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CC0000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145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2000">
          <a:solidFill>
            <a:schemeClr val="tx1"/>
          </a:solidFill>
          <a:latin typeface="+mn-lt"/>
        </a:defRPr>
      </a:lvl2pPr>
      <a:lvl3pPr marL="941388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600">
          <a:solidFill>
            <a:schemeClr val="tx1"/>
          </a:solidFill>
          <a:latin typeface="+mn-lt"/>
        </a:defRPr>
      </a:lvl3pPr>
      <a:lvl4pPr marL="1349375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1100">
          <a:solidFill>
            <a:schemeClr val="tx1"/>
          </a:solidFill>
          <a:latin typeface="+mn-lt"/>
        </a:defRPr>
      </a:lvl4pPr>
      <a:lvl5pPr marL="1757363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sz="900">
          <a:solidFill>
            <a:schemeClr val="tx1"/>
          </a:solidFill>
          <a:latin typeface="+mn-lt"/>
        </a:defRPr>
      </a:lvl5pPr>
      <a:lvl6pPr marL="22145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6pPr>
      <a:lvl7pPr marL="26717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7pPr>
      <a:lvl8pPr marL="31289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8pPr>
      <a:lvl9pPr marL="35861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8" descr="text_0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195513" y="476250"/>
            <a:ext cx="6697662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Click to edit Master 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557338"/>
            <a:ext cx="8229600" cy="475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</a:p>
        </p:txBody>
      </p:sp>
      <p:sp>
        <p:nvSpPr>
          <p:cNvPr id="1187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1187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1187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47F30E8-589F-4E3E-830F-2A61412D1E7E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30" r:id="rId1"/>
    <p:sldLayoutId id="2147485816" r:id="rId2"/>
    <p:sldLayoutId id="2147485817" r:id="rId3"/>
    <p:sldLayoutId id="2147485818" r:id="rId4"/>
    <p:sldLayoutId id="2147485819" r:id="rId5"/>
    <p:sldLayoutId id="2147485820" r:id="rId6"/>
    <p:sldLayoutId id="2147485821" r:id="rId7"/>
    <p:sldLayoutId id="2147485822" r:id="rId8"/>
    <p:sldLayoutId id="2147485823" r:id="rId9"/>
    <p:sldLayoutId id="2147485824" r:id="rId10"/>
    <p:sldLayoutId id="2147485825" r:id="rId11"/>
  </p:sldLayoutIdLst>
  <p:transition spd="med">
    <p:fade/>
  </p:transition>
  <p:timing>
    <p:tnLst>
      <p:par>
        <p:cTn id="1" dur="indefinite" restart="never" nodeType="tmRoot"/>
      </p:par>
    </p:tnLst>
  </p:timing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el-GR" sz="2400" b="1" dirty="0">
          <a:solidFill>
            <a:srgbClr val="7F7F7F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lang="el-GR" sz="2000" dirty="0">
          <a:solidFill>
            <a:srgbClr val="595959"/>
          </a:solidFill>
          <a:latin typeface="Calibri" pitchFamily="34" charset="0"/>
          <a:ea typeface="+mn-ea"/>
          <a:cs typeface="+mn-cs"/>
        </a:defRPr>
      </a:lvl1pPr>
      <a:lvl2pPr marL="533400" indent="-17145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lang="el-GR" dirty="0">
          <a:solidFill>
            <a:srgbClr val="595959"/>
          </a:solidFill>
          <a:latin typeface="Calibri" pitchFamily="34" charset="0"/>
          <a:ea typeface="+mn-ea"/>
          <a:cs typeface="+mn-cs"/>
        </a:defRPr>
      </a:lvl2pPr>
      <a:lvl3pPr marL="941388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lang="el-GR" sz="1600" dirty="0">
          <a:solidFill>
            <a:srgbClr val="595959"/>
          </a:solidFill>
          <a:latin typeface="Calibri" pitchFamily="34" charset="0"/>
          <a:ea typeface="+mn-ea"/>
          <a:cs typeface="+mn-cs"/>
        </a:defRPr>
      </a:lvl3pPr>
      <a:lvl4pPr marL="1349375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lang="el-GR" sz="1400" dirty="0">
          <a:solidFill>
            <a:srgbClr val="595959"/>
          </a:solidFill>
          <a:latin typeface="Calibri" pitchFamily="34" charset="0"/>
          <a:ea typeface="+mn-ea"/>
          <a:cs typeface="+mn-cs"/>
        </a:defRPr>
      </a:lvl4pPr>
      <a:lvl5pPr marL="1757363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lang="el-GR" sz="1100" dirty="0">
          <a:solidFill>
            <a:srgbClr val="595959"/>
          </a:solidFill>
          <a:latin typeface="Calibri" pitchFamily="34" charset="0"/>
          <a:ea typeface="+mn-ea"/>
          <a:cs typeface="+mn-cs"/>
        </a:defRPr>
      </a:lvl5pPr>
      <a:lvl6pPr marL="22145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6pPr>
      <a:lvl7pPr marL="26717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7pPr>
      <a:lvl8pPr marL="31289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8pPr>
      <a:lvl9pPr marL="35861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text_05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195513" y="476250"/>
            <a:ext cx="6697662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557342"/>
            <a:ext cx="8229600" cy="475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</a:p>
        </p:txBody>
      </p:sp>
      <p:sp>
        <p:nvSpPr>
          <p:cNvPr id="1187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1187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1187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7CF9BBB1-66AC-4ABF-B122-CC6CFD1ACDF8}" type="slidenum">
              <a:rPr lang="el-G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344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832" r:id="rId1"/>
    <p:sldLayoutId id="2147485833" r:id="rId2"/>
    <p:sldLayoutId id="2147485834" r:id="rId3"/>
    <p:sldLayoutId id="2147485835" r:id="rId4"/>
    <p:sldLayoutId id="2147485836" r:id="rId5"/>
    <p:sldLayoutId id="2147485837" r:id="rId6"/>
    <p:sldLayoutId id="2147485838" r:id="rId7"/>
    <p:sldLayoutId id="2147485839" r:id="rId8"/>
    <p:sldLayoutId id="2147485840" r:id="rId9"/>
    <p:sldLayoutId id="2147485841" r:id="rId10"/>
    <p:sldLayoutId id="21474858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l-GR" sz="2400" b="1" dirty="0">
          <a:solidFill>
            <a:srgbClr val="7F7F7F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CC0000"/>
          </a:solidFill>
          <a:latin typeface="Tahoma" pitchFamily="34" charset="0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lang="el-GR" sz="2000" dirty="0">
          <a:solidFill>
            <a:srgbClr val="595959"/>
          </a:solidFill>
          <a:latin typeface="Calibri" pitchFamily="34" charset="0"/>
          <a:ea typeface="+mn-ea"/>
          <a:cs typeface="+mn-cs"/>
        </a:defRPr>
      </a:lvl1pPr>
      <a:lvl2pPr marL="533400" indent="-17145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lang="el-GR" dirty="0">
          <a:solidFill>
            <a:srgbClr val="595959"/>
          </a:solidFill>
          <a:latin typeface="Calibri" pitchFamily="34" charset="0"/>
          <a:ea typeface="+mn-ea"/>
          <a:cs typeface="+mn-cs"/>
        </a:defRPr>
      </a:lvl2pPr>
      <a:lvl3pPr marL="941388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lang="el-GR" sz="1600" dirty="0">
          <a:solidFill>
            <a:srgbClr val="595959"/>
          </a:solidFill>
          <a:latin typeface="Calibri" pitchFamily="34" charset="0"/>
          <a:ea typeface="+mn-ea"/>
          <a:cs typeface="+mn-cs"/>
        </a:defRPr>
      </a:lvl3pPr>
      <a:lvl4pPr marL="1349375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lang="el-GR" sz="1400" dirty="0">
          <a:solidFill>
            <a:srgbClr val="595959"/>
          </a:solidFill>
          <a:latin typeface="Calibri" pitchFamily="34" charset="0"/>
          <a:ea typeface="+mn-ea"/>
          <a:cs typeface="+mn-cs"/>
        </a:defRPr>
      </a:lvl4pPr>
      <a:lvl5pPr marL="1757363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Char char="•"/>
        <a:defRPr lang="el-GR" sz="1100" dirty="0">
          <a:solidFill>
            <a:srgbClr val="595959"/>
          </a:solidFill>
          <a:latin typeface="Calibri" pitchFamily="34" charset="0"/>
          <a:ea typeface="+mn-ea"/>
          <a:cs typeface="+mn-cs"/>
        </a:defRPr>
      </a:lvl5pPr>
      <a:lvl6pPr marL="22145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6pPr>
      <a:lvl7pPr marL="26717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7pPr>
      <a:lvl8pPr marL="31289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8pPr>
      <a:lvl9pPr marL="3586163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Char char="•"/>
        <a:defRPr sz="1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9.xml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30.png"/><Relationship Id="rId18" Type="http://schemas.openxmlformats.org/officeDocument/2006/relationships/oleObject" Target="../embeddings/oleObject8.bin"/><Relationship Id="rId26" Type="http://schemas.openxmlformats.org/officeDocument/2006/relationships/image" Target="../media/image36.png"/><Relationship Id="rId39" Type="http://schemas.openxmlformats.org/officeDocument/2006/relationships/image" Target="../media/image49.jpeg"/><Relationship Id="rId3" Type="http://schemas.openxmlformats.org/officeDocument/2006/relationships/image" Target="../media/image38.png"/><Relationship Id="rId21" Type="http://schemas.openxmlformats.org/officeDocument/2006/relationships/image" Target="../media/image34.png"/><Relationship Id="rId34" Type="http://schemas.openxmlformats.org/officeDocument/2006/relationships/image" Target="../media/image45.png"/><Relationship Id="rId42" Type="http://schemas.openxmlformats.org/officeDocument/2006/relationships/image" Target="../media/image51.jpeg"/><Relationship Id="rId7" Type="http://schemas.openxmlformats.org/officeDocument/2006/relationships/image" Target="../media/image27.png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32.png"/><Relationship Id="rId25" Type="http://schemas.openxmlformats.org/officeDocument/2006/relationships/oleObject" Target="../embeddings/oleObject11.bin"/><Relationship Id="rId33" Type="http://schemas.openxmlformats.org/officeDocument/2006/relationships/image" Target="../media/image44.jpeg"/><Relationship Id="rId38" Type="http://schemas.openxmlformats.org/officeDocument/2006/relationships/image" Target="../media/image48.png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40.jpeg"/><Relationship Id="rId41" Type="http://schemas.openxmlformats.org/officeDocument/2006/relationships/image" Target="../media/image21.jpeg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29.png"/><Relationship Id="rId24" Type="http://schemas.openxmlformats.org/officeDocument/2006/relationships/image" Target="../media/image39.png"/><Relationship Id="rId32" Type="http://schemas.openxmlformats.org/officeDocument/2006/relationships/image" Target="../media/image43.jpeg"/><Relationship Id="rId37" Type="http://schemas.openxmlformats.org/officeDocument/2006/relationships/image" Target="../media/image24.jpeg"/><Relationship Id="rId40" Type="http://schemas.openxmlformats.org/officeDocument/2006/relationships/image" Target="../media/image50.jpeg"/><Relationship Id="rId5" Type="http://schemas.openxmlformats.org/officeDocument/2006/relationships/image" Target="../media/image26.png"/><Relationship Id="rId15" Type="http://schemas.openxmlformats.org/officeDocument/2006/relationships/image" Target="../media/image31.png"/><Relationship Id="rId23" Type="http://schemas.openxmlformats.org/officeDocument/2006/relationships/image" Target="../media/image35.png"/><Relationship Id="rId28" Type="http://schemas.openxmlformats.org/officeDocument/2006/relationships/image" Target="../media/image37.png"/><Relationship Id="rId36" Type="http://schemas.openxmlformats.org/officeDocument/2006/relationships/image" Target="../media/image47.jpeg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33.png"/><Relationship Id="rId31" Type="http://schemas.openxmlformats.org/officeDocument/2006/relationships/image" Target="../media/image42.jpeg"/><Relationship Id="rId44" Type="http://schemas.openxmlformats.org/officeDocument/2006/relationships/image" Target="../media/image53.jpeg"/><Relationship Id="rId4" Type="http://schemas.openxmlformats.org/officeDocument/2006/relationships/oleObject" Target="../embeddings/oleObject1.bin"/><Relationship Id="rId9" Type="http://schemas.openxmlformats.org/officeDocument/2006/relationships/image" Target="../media/image28.png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oleObject" Target="../embeddings/oleObject12.bin"/><Relationship Id="rId30" Type="http://schemas.openxmlformats.org/officeDocument/2006/relationships/image" Target="../media/image41.jpeg"/><Relationship Id="rId35" Type="http://schemas.openxmlformats.org/officeDocument/2006/relationships/image" Target="../media/image46.png"/><Relationship Id="rId43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5.jpeg"/><Relationship Id="rId7" Type="http://schemas.openxmlformats.org/officeDocument/2006/relationships/image" Target="../media/image44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40.jpeg"/><Relationship Id="rId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orallia.org/el/activity-fields/imb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4.xml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8.jpeg"/><Relationship Id="rId7" Type="http://schemas.openxmlformats.org/officeDocument/2006/relationships/image" Target="../media/image71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4.xml"/><Relationship Id="rId6" Type="http://schemas.openxmlformats.org/officeDocument/2006/relationships/hyperlink" Target="http://meazon.com/index.html" TargetMode="External"/><Relationship Id="rId5" Type="http://schemas.openxmlformats.org/officeDocument/2006/relationships/image" Target="../media/image70.png"/><Relationship Id="rId4" Type="http://schemas.openxmlformats.org/officeDocument/2006/relationships/image" Target="../media/image6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tiff"/><Relationship Id="rId1" Type="http://schemas.openxmlformats.org/officeDocument/2006/relationships/slideLayout" Target="../slideLayouts/slideLayout7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inkedin.com/groups?gid=49770&amp;trk=hb_side_g" TargetMode="External"/><Relationship Id="rId3" Type="http://schemas.openxmlformats.org/officeDocument/2006/relationships/image" Target="../media/image76.png"/><Relationship Id="rId7" Type="http://schemas.openxmlformats.org/officeDocument/2006/relationships/image" Target="../media/image79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4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hyperlink" Target="https://www.facebook.com/pages/Corallia-Clusters-Initiative/317208132775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323528" y="764704"/>
            <a:ext cx="7056784" cy="2808312"/>
          </a:xfrm>
        </p:spPr>
        <p:txBody>
          <a:bodyPr/>
          <a:lstStyle/>
          <a:p>
            <a:pPr>
              <a:defRPr/>
            </a:pPr>
            <a:r>
              <a:rPr lang="el-GR" sz="2400" dirty="0" smtClean="0"/>
              <a:t>Η </a:t>
            </a:r>
            <a:r>
              <a:rPr lang="el-GR" sz="2400" dirty="0"/>
              <a:t>Ελλάδα στον παγκόσμιο χάρτη της </a:t>
            </a:r>
            <a:r>
              <a:rPr lang="el-GR" sz="2400" dirty="0" smtClean="0"/>
              <a:t>μικροηλεκτρονικής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l-GR" sz="2000" b="0" dirty="0" smtClean="0"/>
              <a:t>Πρόγραμμα «Φάση-2 </a:t>
            </a:r>
            <a:r>
              <a:rPr lang="el-GR" sz="2000" b="0" dirty="0"/>
              <a:t>Ενίσχυσης Ελληνικών Τεχνολογικών Συνεργατικών Σχηματισμών στη Μικροηλεκτρονική</a:t>
            </a:r>
            <a:r>
              <a:rPr lang="el-GR" sz="2000" b="0" dirty="0" smtClean="0"/>
              <a:t>»</a:t>
            </a:r>
            <a:endParaRPr lang="el-GR" sz="2000" b="0" dirty="0"/>
          </a:p>
        </p:txBody>
      </p:sp>
      <p:sp>
        <p:nvSpPr>
          <p:cNvPr id="8" name="Subtitle 6"/>
          <p:cNvSpPr>
            <a:spLocks noGrp="1"/>
          </p:cNvSpPr>
          <p:nvPr>
            <p:ph type="subTitle" idx="1"/>
          </p:nvPr>
        </p:nvSpPr>
        <p:spPr>
          <a:xfrm>
            <a:off x="323528" y="4509120"/>
            <a:ext cx="6459696" cy="144016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l-GR" sz="1400" b="1" dirty="0" smtClean="0"/>
              <a:t>Ομιλητής</a:t>
            </a:r>
            <a:endParaRPr lang="en-US" sz="1400" b="1" dirty="0" smtClean="0"/>
          </a:p>
          <a:p>
            <a:pPr>
              <a:lnSpc>
                <a:spcPct val="80000"/>
              </a:lnSpc>
              <a:defRPr/>
            </a:pPr>
            <a:r>
              <a:rPr lang="el-GR" sz="1400" dirty="0" smtClean="0"/>
              <a:t>Δρ. Νίκος Βογιατζής</a:t>
            </a:r>
            <a:endParaRPr lang="en-US" sz="1200" dirty="0" smtClean="0"/>
          </a:p>
          <a:p>
            <a:pPr>
              <a:lnSpc>
                <a:spcPct val="80000"/>
              </a:lnSpc>
              <a:defRPr/>
            </a:pPr>
            <a:endParaRPr lang="el-GR" sz="1100" b="1" dirty="0" smtClean="0"/>
          </a:p>
          <a:p>
            <a:pPr>
              <a:lnSpc>
                <a:spcPct val="80000"/>
              </a:lnSpc>
              <a:defRPr/>
            </a:pPr>
            <a:endParaRPr lang="en-US" sz="1300" dirty="0" smtClean="0"/>
          </a:p>
          <a:p>
            <a:pPr>
              <a:lnSpc>
                <a:spcPct val="80000"/>
              </a:lnSpc>
              <a:defRPr/>
            </a:pPr>
            <a:r>
              <a:rPr lang="en-US" sz="1400" b="1" dirty="0" smtClean="0"/>
              <a:t>Authors</a:t>
            </a:r>
            <a:endParaRPr lang="en-US" sz="1400" b="1" dirty="0"/>
          </a:p>
          <a:p>
            <a:pPr>
              <a:lnSpc>
                <a:spcPct val="80000"/>
              </a:lnSpc>
              <a:defRPr/>
            </a:pPr>
            <a:r>
              <a:rPr lang="el-GR" sz="1400" dirty="0" smtClean="0"/>
              <a:t>Καθ</a:t>
            </a:r>
            <a:r>
              <a:rPr lang="el-GR" sz="1400" dirty="0"/>
              <a:t>. Β. </a:t>
            </a:r>
            <a:r>
              <a:rPr lang="el-GR" sz="1400" dirty="0" err="1"/>
              <a:t>Μακιός</a:t>
            </a:r>
            <a:r>
              <a:rPr lang="el-GR" sz="1400" dirty="0"/>
              <a:t>, </a:t>
            </a:r>
            <a:r>
              <a:rPr lang="en-US" sz="1400" dirty="0"/>
              <a:t>Dr. J</a:t>
            </a:r>
            <a:r>
              <a:rPr lang="el-GR" sz="1400" dirty="0"/>
              <a:t>.</a:t>
            </a:r>
            <a:r>
              <a:rPr lang="en-US" sz="1400" dirty="0"/>
              <a:t>-A. Sanchez-P</a:t>
            </a:r>
            <a:r>
              <a:rPr lang="en-US" sz="1400" dirty="0" smtClean="0"/>
              <a:t>., </a:t>
            </a:r>
            <a:r>
              <a:rPr lang="el-GR" sz="1400" dirty="0" smtClean="0"/>
              <a:t>Δρ. Ν. Βογιατζής</a:t>
            </a:r>
            <a:r>
              <a:rPr lang="en-US" sz="1400" dirty="0" smtClean="0"/>
              <a:t> </a:t>
            </a:r>
            <a:endParaRPr lang="en-US" sz="1300" dirty="0"/>
          </a:p>
          <a:p>
            <a:pPr>
              <a:lnSpc>
                <a:spcPct val="80000"/>
              </a:lnSpc>
              <a:defRPr/>
            </a:pPr>
            <a:endParaRPr lang="el-GR" sz="13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42" y="6017030"/>
            <a:ext cx="3816424" cy="580322"/>
          </a:xfrm>
          <a:prstGeom prst="roundRect">
            <a:avLst>
              <a:gd name="adj" fmla="val 8594"/>
            </a:avLst>
          </a:prstGeom>
          <a:solidFill>
            <a:schemeClr val="bg1"/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1550" y="1700213"/>
            <a:ext cx="1211263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3571802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Content Placeholder 2"/>
          <p:cNvSpPr>
            <a:spLocks noGrp="1"/>
          </p:cNvSpPr>
          <p:nvPr>
            <p:ph idx="1"/>
          </p:nvPr>
        </p:nvSpPr>
        <p:spPr>
          <a:xfrm>
            <a:off x="87313" y="1285875"/>
            <a:ext cx="4124325" cy="5357813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el-GR" sz="1800" b="1" dirty="0" smtClean="0"/>
              <a:t>Άξονες (Ενέργειες) του Προγράμματος</a:t>
            </a:r>
          </a:p>
          <a:p>
            <a:pPr marL="171450" lvl="1" indent="0">
              <a:buFontTx/>
              <a:buNone/>
              <a:defRPr/>
            </a:pPr>
            <a:endParaRPr lang="el-GR" dirty="0" smtClean="0"/>
          </a:p>
          <a:p>
            <a:pPr marL="342900" lvl="1">
              <a:defRPr/>
            </a:pPr>
            <a:r>
              <a:rPr lang="el-GR" sz="1800" dirty="0" smtClean="0"/>
              <a:t>Στήριξη νέων και πολύ μικρών καινοτόμων επιχειρήσεων</a:t>
            </a:r>
          </a:p>
          <a:p>
            <a:pPr marL="342900" lvl="1">
              <a:buFontTx/>
              <a:buNone/>
              <a:defRPr/>
            </a:pPr>
            <a:endParaRPr lang="el-GR" sz="1800" dirty="0" smtClean="0"/>
          </a:p>
          <a:p>
            <a:pPr marL="342900" lvl="1">
              <a:buFontTx/>
              <a:buNone/>
              <a:defRPr/>
            </a:pPr>
            <a:endParaRPr lang="el-GR" sz="1800" dirty="0" smtClean="0"/>
          </a:p>
          <a:p>
            <a:pPr marL="342900" lvl="1">
              <a:defRPr/>
            </a:pPr>
            <a:r>
              <a:rPr lang="el-GR" sz="1800" dirty="0" smtClean="0"/>
              <a:t>Συνεργατική έρευνα αιχμής από συμπράξεις βιομηχανικών, ακαδημαϊκών και ερευνητικών φορέων</a:t>
            </a:r>
          </a:p>
          <a:p>
            <a:pPr marL="1566863" lvl="4">
              <a:defRPr/>
            </a:pPr>
            <a:endParaRPr lang="el-GR" sz="900" dirty="0" smtClean="0"/>
          </a:p>
          <a:p>
            <a:pPr marL="342900" lvl="1">
              <a:defRPr/>
            </a:pPr>
            <a:endParaRPr lang="el-GR" sz="1800" dirty="0" smtClean="0"/>
          </a:p>
          <a:p>
            <a:pPr marL="342900" lvl="1">
              <a:defRPr/>
            </a:pPr>
            <a:r>
              <a:rPr lang="el-GR" sz="1800" dirty="0" smtClean="0"/>
              <a:t>Βιομηχανική </a:t>
            </a:r>
            <a:r>
              <a:rPr lang="el-GR" sz="1800" dirty="0"/>
              <a:t>έρευνα αιχμής με συν-επένδυση από ιδιώτες επενδυτές</a:t>
            </a:r>
          </a:p>
          <a:p>
            <a:pPr marL="342900" lvl="1">
              <a:defRPr/>
            </a:pPr>
            <a:endParaRPr lang="el-GR" sz="1800" dirty="0" smtClean="0"/>
          </a:p>
        </p:txBody>
      </p:sp>
      <p:sp>
        <p:nvSpPr>
          <p:cNvPr id="5" name="Rectangle 4"/>
          <p:cNvSpPr/>
          <p:nvPr/>
        </p:nvSpPr>
        <p:spPr>
          <a:xfrm>
            <a:off x="4427538" y="1268413"/>
            <a:ext cx="4649787" cy="4586287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</p:spPr>
        <p:txBody>
          <a:bodyPr>
            <a:spAutoFit/>
          </a:bodyPr>
          <a:lstStyle/>
          <a:p>
            <a:pPr algn="ctr"/>
            <a:r>
              <a:rPr lang="el-GR" b="1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Στρατηγικοί Στόχοι</a:t>
            </a:r>
          </a:p>
          <a:p>
            <a:endParaRPr lang="el-GR" b="1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r>
              <a:rPr lang="el-GR" sz="1600" b="1">
                <a:latin typeface="Calibri" pitchFamily="34" charset="0"/>
                <a:ea typeface="Calibri" pitchFamily="34" charset="0"/>
                <a:cs typeface="Calibri" pitchFamily="34" charset="0"/>
              </a:rPr>
              <a:t>Διεύρυνση</a:t>
            </a:r>
            <a:r>
              <a:rPr lang="el-GR" sz="1600">
                <a:latin typeface="Calibri" pitchFamily="34" charset="0"/>
                <a:ea typeface="Calibri" pitchFamily="34" charset="0"/>
                <a:cs typeface="Calibri" pitchFamily="34" charset="0"/>
              </a:rPr>
              <a:t> της </a:t>
            </a:r>
            <a:r>
              <a:rPr lang="el-GR" sz="1600" b="1">
                <a:latin typeface="Calibri" pitchFamily="34" charset="0"/>
                <a:ea typeface="Calibri" pitchFamily="34" charset="0"/>
                <a:cs typeface="Calibri" pitchFamily="34" charset="0"/>
              </a:rPr>
              <a:t>επιχειρηματικής βάσης </a:t>
            </a:r>
            <a:r>
              <a:rPr lang="el-GR" sz="1600">
                <a:latin typeface="Calibri" pitchFamily="34" charset="0"/>
                <a:ea typeface="Calibri" pitchFamily="34" charset="0"/>
                <a:cs typeface="Calibri" pitchFamily="34" charset="0"/>
              </a:rPr>
              <a:t>του </a:t>
            </a:r>
            <a:r>
              <a:rPr lang="en-US" sz="1600">
                <a:latin typeface="Calibri" pitchFamily="34" charset="0"/>
                <a:ea typeface="Calibri" pitchFamily="34" charset="0"/>
                <a:cs typeface="Calibri" pitchFamily="34" charset="0"/>
              </a:rPr>
              <a:t>cluster </a:t>
            </a:r>
            <a:r>
              <a:rPr lang="el-GR" sz="1600">
                <a:latin typeface="Calibri" pitchFamily="34" charset="0"/>
                <a:ea typeface="Calibri" pitchFamily="34" charset="0"/>
                <a:cs typeface="Calibri" pitchFamily="34" charset="0"/>
              </a:rPr>
              <a:t>μέσω της δημιουργίας νέων επιχειρήσεων και η </a:t>
            </a:r>
            <a:r>
              <a:rPr lang="el-GR" sz="1600" b="1">
                <a:latin typeface="Calibri" pitchFamily="34" charset="0"/>
                <a:ea typeface="Calibri" pitchFamily="34" charset="0"/>
                <a:cs typeface="Calibri" pitchFamily="34" charset="0"/>
              </a:rPr>
              <a:t>προσέλκυση</a:t>
            </a:r>
            <a:r>
              <a:rPr lang="el-GR" sz="1600">
                <a:latin typeface="Calibri" pitchFamily="34" charset="0"/>
                <a:ea typeface="Calibri" pitchFamily="34" charset="0"/>
                <a:cs typeface="Calibri" pitchFamily="34" charset="0"/>
              </a:rPr>
              <a:t> ταλαντούχου </a:t>
            </a:r>
            <a:r>
              <a:rPr lang="el-GR" sz="1600" b="1">
                <a:latin typeface="Calibri" pitchFamily="34" charset="0"/>
                <a:ea typeface="Calibri" pitchFamily="34" charset="0"/>
                <a:cs typeface="Calibri" pitchFamily="34" charset="0"/>
              </a:rPr>
              <a:t>ανθρώπινου δυναμικού</a:t>
            </a:r>
            <a:r>
              <a:rPr lang="el-GR" sz="1600">
                <a:latin typeface="Calibri" pitchFamily="34" charset="0"/>
                <a:ea typeface="Calibri" pitchFamily="34" charset="0"/>
                <a:cs typeface="Calibri" pitchFamily="34" charset="0"/>
              </a:rPr>
              <a:t> στο «επιχειρείν»</a:t>
            </a:r>
          </a:p>
          <a:p>
            <a:endParaRPr lang="el-GR" sz="160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endParaRPr lang="el-GR" sz="160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r>
              <a:rPr lang="el-GR" sz="1600">
                <a:latin typeface="Calibri" pitchFamily="34" charset="0"/>
                <a:ea typeface="Calibri" pitchFamily="34" charset="0"/>
                <a:cs typeface="Calibri" pitchFamily="34" charset="0"/>
              </a:rPr>
              <a:t>Προσανατολισμός της συνεργατικής έρευνας προς τον τελικό πελάτη/«προϊόν» και η </a:t>
            </a:r>
            <a:r>
              <a:rPr lang="el-GR" sz="1600" b="1">
                <a:latin typeface="Calibri" pitchFamily="34" charset="0"/>
                <a:ea typeface="Calibri" pitchFamily="34" charset="0"/>
                <a:cs typeface="Calibri" pitchFamily="34" charset="0"/>
              </a:rPr>
              <a:t>ενδυνάμωση </a:t>
            </a:r>
            <a:r>
              <a:rPr lang="el-GR" sz="1600">
                <a:latin typeface="Calibri" pitchFamily="34" charset="0"/>
                <a:ea typeface="Calibri" pitchFamily="34" charset="0"/>
                <a:cs typeface="Calibri" pitchFamily="34" charset="0"/>
              </a:rPr>
              <a:t>των </a:t>
            </a:r>
            <a:r>
              <a:rPr lang="el-GR" sz="1600" b="1">
                <a:latin typeface="Calibri" pitchFamily="34" charset="0"/>
                <a:ea typeface="Calibri" pitchFamily="34" charset="0"/>
                <a:cs typeface="Calibri" pitchFamily="34" charset="0"/>
              </a:rPr>
              <a:t>συνεργασιών </a:t>
            </a:r>
            <a:r>
              <a:rPr lang="el-GR" sz="1600">
                <a:latin typeface="Calibri" pitchFamily="34" charset="0"/>
                <a:ea typeface="Calibri" pitchFamily="34" charset="0"/>
                <a:cs typeface="Calibri" pitchFamily="34" charset="0"/>
              </a:rPr>
              <a:t>μεταξύ </a:t>
            </a:r>
            <a:r>
              <a:rPr lang="el-GR" sz="1600" b="1">
                <a:latin typeface="Calibri" pitchFamily="34" charset="0"/>
                <a:ea typeface="Calibri" pitchFamily="34" charset="0"/>
                <a:cs typeface="Calibri" pitchFamily="34" charset="0"/>
              </a:rPr>
              <a:t>βιομηχανίας </a:t>
            </a:r>
            <a:r>
              <a:rPr lang="el-GR" sz="1600">
                <a:latin typeface="Calibri" pitchFamily="34" charset="0"/>
                <a:ea typeface="Calibri" pitchFamily="34" charset="0"/>
                <a:cs typeface="Calibri" pitchFamily="34" charset="0"/>
              </a:rPr>
              <a:t>και </a:t>
            </a:r>
            <a:r>
              <a:rPr lang="el-GR" sz="1600" b="1">
                <a:latin typeface="Calibri" pitchFamily="34" charset="0"/>
                <a:ea typeface="Calibri" pitchFamily="34" charset="0"/>
                <a:cs typeface="Calibri" pitchFamily="34" charset="0"/>
              </a:rPr>
              <a:t>ερευνητικών κέντρων </a:t>
            </a:r>
            <a:r>
              <a:rPr lang="el-GR" sz="1600">
                <a:latin typeface="Calibri" pitchFamily="34" charset="0"/>
                <a:ea typeface="Calibri" pitchFamily="34" charset="0"/>
                <a:cs typeface="Calibri" pitchFamily="34" charset="0"/>
              </a:rPr>
              <a:t>/ </a:t>
            </a:r>
            <a:r>
              <a:rPr lang="el-GR" sz="1600" b="1">
                <a:latin typeface="Calibri" pitchFamily="34" charset="0"/>
                <a:ea typeface="Calibri" pitchFamily="34" charset="0"/>
                <a:cs typeface="Calibri" pitchFamily="34" charset="0"/>
              </a:rPr>
              <a:t>ακαδημαϊκών φορέων</a:t>
            </a:r>
            <a:r>
              <a:rPr lang="el-GR" sz="160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</a:p>
          <a:p>
            <a:endParaRPr lang="el-GR" sz="160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endParaRPr lang="el-GR" sz="160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r>
              <a:rPr lang="el-GR" sz="1600">
                <a:latin typeface="Calibri" pitchFamily="34" charset="0"/>
                <a:ea typeface="Calibri" pitchFamily="34" charset="0"/>
                <a:cs typeface="Calibri" pitchFamily="34" charset="0"/>
              </a:rPr>
              <a:t>Ανάδειξη «</a:t>
            </a:r>
            <a:r>
              <a:rPr lang="el-GR" sz="1600" b="1">
                <a:latin typeface="Calibri" pitchFamily="34" charset="0"/>
                <a:ea typeface="Calibri" pitchFamily="34" charset="0"/>
                <a:cs typeface="Calibri" pitchFamily="34" charset="0"/>
              </a:rPr>
              <a:t>επιτυχημένων παραδειγμάτων</a:t>
            </a:r>
            <a:r>
              <a:rPr lang="el-GR" sz="1600">
                <a:latin typeface="Calibri" pitchFamily="34" charset="0"/>
                <a:ea typeface="Calibri" pitchFamily="34" charset="0"/>
                <a:cs typeface="Calibri" pitchFamily="34" charset="0"/>
              </a:rPr>
              <a:t>» (</a:t>
            </a:r>
            <a:r>
              <a:rPr lang="en-US" sz="1600">
                <a:latin typeface="Calibri" pitchFamily="34" charset="0"/>
                <a:ea typeface="Calibri" pitchFamily="34" charset="0"/>
                <a:cs typeface="Calibri" pitchFamily="34" charset="0"/>
              </a:rPr>
              <a:t>success stories</a:t>
            </a:r>
            <a:r>
              <a:rPr lang="el-GR" sz="1600">
                <a:latin typeface="Calibri" pitchFamily="34" charset="0"/>
                <a:ea typeface="Calibri" pitchFamily="34" charset="0"/>
                <a:cs typeface="Calibri" pitchFamily="34" charset="0"/>
              </a:rPr>
              <a:t>) και η ενεργοποίηση του δικτύου </a:t>
            </a:r>
            <a:r>
              <a:rPr lang="el-GR" sz="1600" b="1">
                <a:latin typeface="Calibri" pitchFamily="34" charset="0"/>
                <a:ea typeface="Calibri" pitchFamily="34" charset="0"/>
                <a:cs typeface="Calibri" pitchFamily="34" charset="0"/>
              </a:rPr>
              <a:t>επενδυτών</a:t>
            </a:r>
            <a:r>
              <a:rPr lang="en-US" sz="1600" b="1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l-GR" sz="1600">
                <a:latin typeface="Calibri" pitchFamily="34" charset="0"/>
                <a:ea typeface="Calibri" pitchFamily="34" charset="0"/>
                <a:cs typeface="Calibri" pitchFamily="34" charset="0"/>
              </a:rPr>
              <a:t>στην ημεδαπή και αλλοδαπή για τις Ελληνικές εταιρείες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3913188" y="5157788"/>
            <a:ext cx="328612" cy="142875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l-GR"/>
          </a:p>
        </p:txBody>
      </p:sp>
      <p:sp>
        <p:nvSpPr>
          <p:cNvPr id="11" name="Right Arrow 10"/>
          <p:cNvSpPr/>
          <p:nvPr/>
        </p:nvSpPr>
        <p:spPr>
          <a:xfrm>
            <a:off x="3913188" y="3644900"/>
            <a:ext cx="328612" cy="142875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l-GR"/>
          </a:p>
        </p:txBody>
      </p:sp>
      <p:sp>
        <p:nvSpPr>
          <p:cNvPr id="12" name="Right Arrow 11"/>
          <p:cNvSpPr/>
          <p:nvPr/>
        </p:nvSpPr>
        <p:spPr>
          <a:xfrm>
            <a:off x="3913188" y="2276475"/>
            <a:ext cx="328612" cy="142875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l-GR"/>
          </a:p>
        </p:txBody>
      </p:sp>
      <p:sp>
        <p:nvSpPr>
          <p:cNvPr id="13" name="Title 4"/>
          <p:cNvSpPr>
            <a:spLocks noGrp="1"/>
          </p:cNvSpPr>
          <p:nvPr>
            <p:ph type="title"/>
          </p:nvPr>
        </p:nvSpPr>
        <p:spPr>
          <a:xfrm>
            <a:off x="2124075" y="115888"/>
            <a:ext cx="6589713" cy="792162"/>
          </a:xfrm>
        </p:spPr>
        <p:txBody>
          <a:bodyPr/>
          <a:lstStyle/>
          <a:p>
            <a:pPr>
              <a:defRPr/>
            </a:pPr>
            <a:r>
              <a:rPr lang="el-GR" sz="2400" b="1" kern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Φάση-2</a:t>
            </a:r>
            <a:r>
              <a:rPr lang="en-US" sz="2400" b="1" kern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: </a:t>
            </a:r>
            <a:r>
              <a:rPr lang="el-GR" sz="2400" b="1" dirty="0" smtClean="0"/>
              <a:t>Άξονες και Στρατηγικοί Στόχοι</a:t>
            </a:r>
          </a:p>
        </p:txBody>
      </p:sp>
    </p:spTree>
    <p:extLst>
      <p:ext uri="{BB962C8B-B14F-4D97-AF65-F5344CB8AC3E}">
        <p14:creationId xmlns:p14="http://schemas.microsoft.com/office/powerpoint/2010/main" val="31636513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Content Placeholder 2"/>
          <p:cNvSpPr>
            <a:spLocks noGrp="1"/>
          </p:cNvSpPr>
          <p:nvPr>
            <p:ph idx="1"/>
          </p:nvPr>
        </p:nvSpPr>
        <p:spPr>
          <a:xfrm>
            <a:off x="153988" y="1285875"/>
            <a:ext cx="3951287" cy="4586288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el-GR" sz="1800" b="1" dirty="0" smtClean="0"/>
              <a:t>Άξονες </a:t>
            </a:r>
            <a:r>
              <a:rPr lang="el-GR" sz="1800" b="1" dirty="0"/>
              <a:t>(Ενέργειες) </a:t>
            </a:r>
            <a:r>
              <a:rPr lang="el-GR" sz="1800" b="1" dirty="0" smtClean="0"/>
              <a:t>του Προγράμματος</a:t>
            </a:r>
          </a:p>
          <a:p>
            <a:pPr marL="342900" lvl="1">
              <a:defRPr/>
            </a:pPr>
            <a:endParaRPr lang="el-GR" sz="1800" dirty="0" smtClean="0"/>
          </a:p>
          <a:p>
            <a:pPr marL="342900" lvl="1">
              <a:defRPr/>
            </a:pPr>
            <a:r>
              <a:rPr lang="el-GR" sz="1800" dirty="0" smtClean="0"/>
              <a:t>Δράσεις επιχειρηματικής αναδιάρθρωσης και εκσυγχρονισμού</a:t>
            </a:r>
          </a:p>
          <a:p>
            <a:pPr marL="171450" lvl="1" indent="0">
              <a:buFontTx/>
              <a:buNone/>
              <a:defRPr/>
            </a:pPr>
            <a:endParaRPr lang="el-GR" sz="1800" dirty="0" smtClean="0"/>
          </a:p>
          <a:p>
            <a:pPr marL="342900" lvl="1">
              <a:defRPr/>
            </a:pPr>
            <a:r>
              <a:rPr lang="el-GR" sz="1800" dirty="0" smtClean="0"/>
              <a:t>Ειδικές δράσεις υποστήριξης του </a:t>
            </a:r>
            <a:r>
              <a:rPr lang="en-US" sz="1800" dirty="0" smtClean="0"/>
              <a:t>Cluster</a:t>
            </a:r>
            <a:r>
              <a:rPr lang="el-GR" sz="1800" dirty="0" smtClean="0"/>
              <a:t> </a:t>
            </a:r>
            <a:r>
              <a:rPr lang="el-GR" sz="1800" dirty="0" smtClean="0">
                <a:cs typeface="Arial" charset="0"/>
              </a:rPr>
              <a:t>Μικροηλεκτρονικής </a:t>
            </a:r>
            <a:endParaRPr lang="el-GR" sz="1800" dirty="0" smtClean="0"/>
          </a:p>
        </p:txBody>
      </p:sp>
      <p:sp>
        <p:nvSpPr>
          <p:cNvPr id="7" name="Right Arrow 6"/>
          <p:cNvSpPr/>
          <p:nvPr/>
        </p:nvSpPr>
        <p:spPr>
          <a:xfrm>
            <a:off x="3940175" y="3500438"/>
            <a:ext cx="330200" cy="142875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l-GR"/>
          </a:p>
        </p:txBody>
      </p:sp>
      <p:sp>
        <p:nvSpPr>
          <p:cNvPr id="9" name="Rectangle 8"/>
          <p:cNvSpPr/>
          <p:nvPr/>
        </p:nvSpPr>
        <p:spPr>
          <a:xfrm>
            <a:off x="4427538" y="1285875"/>
            <a:ext cx="4608512" cy="3570288"/>
          </a:xfrm>
          <a:prstGeom prst="rect">
            <a:avLst/>
          </a:prstGeom>
          <a:solidFill>
            <a:schemeClr val="bg1">
              <a:lumMod val="85000"/>
              <a:alpha val="89000"/>
            </a:schemeClr>
          </a:solidFill>
        </p:spPr>
        <p:txBody>
          <a:bodyPr>
            <a:spAutoFit/>
          </a:bodyPr>
          <a:lstStyle/>
          <a:p>
            <a:pPr algn="ctr"/>
            <a:r>
              <a:rPr lang="el-GR" b="1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Στρατηγικοί Στόχοι</a:t>
            </a:r>
          </a:p>
          <a:p>
            <a:endParaRPr lang="el-GR" sz="160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endParaRPr lang="el-GR" sz="160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r>
              <a:rPr lang="el-GR" sz="1600">
                <a:latin typeface="Calibri" pitchFamily="34" charset="0"/>
                <a:ea typeface="Calibri" pitchFamily="34" charset="0"/>
                <a:cs typeface="Calibri" pitchFamily="34" charset="0"/>
              </a:rPr>
              <a:t>Ολοκληρωμένη υποστήριξη της επιχειρηματικής ανάπτυξης μέσω της ενίσχυσης οριζόντιων δράσεων </a:t>
            </a:r>
            <a:r>
              <a:rPr lang="el-GR" sz="1600" b="1">
                <a:latin typeface="Calibri" pitchFamily="34" charset="0"/>
                <a:ea typeface="Calibri" pitchFamily="34" charset="0"/>
                <a:cs typeface="Calibri" pitchFamily="34" charset="0"/>
              </a:rPr>
              <a:t>διαρθρωτικού</a:t>
            </a:r>
            <a:r>
              <a:rPr lang="el-GR" sz="1600">
                <a:latin typeface="Calibri" pitchFamily="34" charset="0"/>
                <a:ea typeface="Calibri" pitchFamily="34" charset="0"/>
                <a:cs typeface="Calibri" pitchFamily="34" charset="0"/>
              </a:rPr>
              <a:t> / </a:t>
            </a:r>
            <a:r>
              <a:rPr lang="el-GR" sz="1600" b="1">
                <a:latin typeface="Calibri" pitchFamily="34" charset="0"/>
                <a:ea typeface="Calibri" pitchFamily="34" charset="0"/>
                <a:cs typeface="Calibri" pitchFamily="34" charset="0"/>
              </a:rPr>
              <a:t>εκσυγχρονιστικού</a:t>
            </a:r>
            <a:r>
              <a:rPr lang="el-GR" sz="1600">
                <a:latin typeface="Calibri" pitchFamily="34" charset="0"/>
                <a:ea typeface="Calibri" pitchFamily="34" charset="0"/>
                <a:cs typeface="Calibri" pitchFamily="34" charset="0"/>
              </a:rPr>
              <a:t> χαρακτήρα</a:t>
            </a:r>
            <a:endParaRPr lang="en-US" sz="160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endParaRPr lang="el-GR" sz="160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r>
              <a:rPr lang="el-GR" sz="1600">
                <a:latin typeface="Calibri" pitchFamily="34" charset="0"/>
                <a:ea typeface="Calibri" pitchFamily="34" charset="0"/>
                <a:cs typeface="Calibri" pitchFamily="34" charset="0"/>
              </a:rPr>
              <a:t>Συμπληρωματική υποστήριξη και ανάπτυξη του </a:t>
            </a:r>
            <a:r>
              <a:rPr lang="en-US" sz="1600">
                <a:latin typeface="Calibri" pitchFamily="34" charset="0"/>
                <a:ea typeface="Calibri" pitchFamily="34" charset="0"/>
                <a:cs typeface="Calibri" pitchFamily="34" charset="0"/>
              </a:rPr>
              <a:t>Cluster</a:t>
            </a:r>
            <a:r>
              <a:rPr lang="el-GR" sz="1600">
                <a:latin typeface="Calibri" pitchFamily="34" charset="0"/>
                <a:ea typeface="Calibri" pitchFamily="34" charset="0"/>
                <a:cs typeface="Calibri" pitchFamily="34" charset="0"/>
              </a:rPr>
              <a:t> Μικροηλεκτρονικής μέσω </a:t>
            </a:r>
            <a:r>
              <a:rPr lang="el-GR" sz="1600" b="1">
                <a:latin typeface="Calibri" pitchFamily="34" charset="0"/>
                <a:ea typeface="Calibri" pitchFamily="34" charset="0"/>
                <a:cs typeface="Calibri" pitchFamily="34" charset="0"/>
              </a:rPr>
              <a:t>επικουρικών</a:t>
            </a:r>
            <a:r>
              <a:rPr lang="el-GR" sz="160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l-GR" sz="1600" b="1">
                <a:latin typeface="Calibri" pitchFamily="34" charset="0"/>
                <a:ea typeface="Calibri" pitchFamily="34" charset="0"/>
                <a:cs typeface="Calibri" pitchFamily="34" charset="0"/>
              </a:rPr>
              <a:t>δράσεων</a:t>
            </a:r>
            <a:r>
              <a:rPr lang="el-GR" sz="1600">
                <a:latin typeface="Calibri" pitchFamily="34" charset="0"/>
                <a:ea typeface="Calibri" pitchFamily="34" charset="0"/>
                <a:cs typeface="Calibri" pitchFamily="34" charset="0"/>
              </a:rPr>
              <a:t>, </a:t>
            </a:r>
            <a:r>
              <a:rPr lang="el-GR" sz="1600" b="1">
                <a:latin typeface="Calibri" pitchFamily="34" charset="0"/>
                <a:ea typeface="Calibri" pitchFamily="34" charset="0"/>
                <a:cs typeface="Calibri" pitchFamily="34" charset="0"/>
              </a:rPr>
              <a:t>μελετών</a:t>
            </a:r>
            <a:r>
              <a:rPr lang="el-GR" sz="1600">
                <a:latin typeface="Calibri" pitchFamily="34" charset="0"/>
                <a:ea typeface="Calibri" pitchFamily="34" charset="0"/>
                <a:cs typeface="Calibri" pitchFamily="34" charset="0"/>
              </a:rPr>
              <a:t>, κ.ο.κ. από λοιπούς φορείς (όχι απαραίτητα τεχνολογικούς), έχοντας ως γνώμονα την επίτευξη των </a:t>
            </a:r>
            <a:r>
              <a:rPr lang="el-GR" sz="1600" b="1">
                <a:latin typeface="Calibri" pitchFamily="34" charset="0"/>
                <a:ea typeface="Calibri" pitchFamily="34" charset="0"/>
                <a:cs typeface="Calibri" pitchFamily="34" charset="0"/>
              </a:rPr>
              <a:t>μακροσκοπικών</a:t>
            </a:r>
            <a:r>
              <a:rPr lang="el-GR" sz="160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l-GR" sz="1600" b="1">
                <a:latin typeface="Calibri" pitchFamily="34" charset="0"/>
                <a:ea typeface="Calibri" pitchFamily="34" charset="0"/>
                <a:cs typeface="Calibri" pitchFamily="34" charset="0"/>
              </a:rPr>
              <a:t>στόχων</a:t>
            </a:r>
            <a:r>
              <a:rPr lang="el-GR" sz="1600">
                <a:latin typeface="Calibri" pitchFamily="34" charset="0"/>
                <a:ea typeface="Calibri" pitchFamily="34" charset="0"/>
                <a:cs typeface="Calibri" pitchFamily="34" charset="0"/>
              </a:rPr>
              <a:t> του Προγράμματος </a:t>
            </a:r>
          </a:p>
          <a:p>
            <a:endParaRPr lang="el-GR" sz="1600"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3924300" y="2214563"/>
            <a:ext cx="328613" cy="142875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l-GR"/>
          </a:p>
        </p:txBody>
      </p:sp>
      <p:sp>
        <p:nvSpPr>
          <p:cNvPr id="11" name="Title 4"/>
          <p:cNvSpPr>
            <a:spLocks noGrp="1"/>
          </p:cNvSpPr>
          <p:nvPr>
            <p:ph type="title"/>
          </p:nvPr>
        </p:nvSpPr>
        <p:spPr>
          <a:xfrm>
            <a:off x="2124075" y="115888"/>
            <a:ext cx="6589713" cy="792162"/>
          </a:xfrm>
        </p:spPr>
        <p:txBody>
          <a:bodyPr/>
          <a:lstStyle/>
          <a:p>
            <a:pPr>
              <a:defRPr/>
            </a:pPr>
            <a:r>
              <a:rPr lang="el-GR" sz="2400" b="1" kern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Φάση-2</a:t>
            </a:r>
            <a:r>
              <a:rPr lang="en-US" sz="2400" b="1" kern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: </a:t>
            </a:r>
            <a:r>
              <a:rPr lang="el-GR" sz="2400" b="1" dirty="0" smtClean="0"/>
              <a:t>Άξονες και Στρατηγικοί Στόχοι</a:t>
            </a:r>
          </a:p>
        </p:txBody>
      </p:sp>
    </p:spTree>
    <p:extLst>
      <p:ext uri="{BB962C8B-B14F-4D97-AF65-F5344CB8AC3E}">
        <p14:creationId xmlns:p14="http://schemas.microsoft.com/office/powerpoint/2010/main" val="22471960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4"/>
          <p:cNvSpPr>
            <a:spLocks noGrp="1"/>
          </p:cNvSpPr>
          <p:nvPr>
            <p:ph type="title"/>
          </p:nvPr>
        </p:nvSpPr>
        <p:spPr>
          <a:xfrm>
            <a:off x="2124075" y="333375"/>
            <a:ext cx="6589713" cy="792163"/>
          </a:xfrm>
        </p:spPr>
        <p:txBody>
          <a:bodyPr/>
          <a:lstStyle/>
          <a:p>
            <a:r>
              <a:rPr lang="el-GR" sz="2000" b="1" dirty="0" smtClean="0"/>
              <a:t>Δομή Προγράμματος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107950" y="2492375"/>
            <a:ext cx="1654175" cy="360045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l-GR" sz="1100" b="1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endParaRPr lang="el-GR" sz="1100" b="1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endParaRPr lang="el-GR" sz="1100" b="1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endParaRPr lang="el-GR" sz="1100" b="1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r>
              <a:rPr lang="el-GR" sz="1100" b="1" dirty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Ενέργεια-Ι</a:t>
            </a:r>
          </a:p>
          <a:p>
            <a:pPr algn="ctr"/>
            <a:r>
              <a:rPr lang="el-GR" sz="1100" b="1" dirty="0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«Ενίσχυση νέων και πολύ μικρών καινοτόμων επιχειρήσεων»</a:t>
            </a:r>
          </a:p>
          <a:p>
            <a:pPr algn="ctr"/>
            <a:endParaRPr lang="el-GR" sz="1100" b="1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r>
              <a:rPr lang="el-GR" sz="1100" b="1" dirty="0" smtClean="0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Πλαίσιο: </a:t>
            </a:r>
            <a:r>
              <a:rPr lang="el-GR" sz="1100" dirty="0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Ενίσχυση επιχειρηματικών σχεδίων (“</a:t>
            </a:r>
            <a:r>
              <a:rPr lang="el-GR" sz="1100" dirty="0" err="1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seed</a:t>
            </a:r>
            <a:r>
              <a:rPr lang="el-GR" sz="1100" dirty="0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-</a:t>
            </a:r>
            <a:r>
              <a:rPr lang="el-GR" sz="1100" dirty="0" err="1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financing</a:t>
            </a:r>
            <a:r>
              <a:rPr lang="el-GR" sz="1100" dirty="0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”), πολύ μικρών καινοτόμων επιχειρήσεων (</a:t>
            </a:r>
            <a:r>
              <a:rPr lang="el-GR" sz="1100" dirty="0" err="1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start</a:t>
            </a:r>
            <a:r>
              <a:rPr lang="el-GR" sz="1100" dirty="0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-</a:t>
            </a:r>
            <a:r>
              <a:rPr lang="el-GR" sz="1100" dirty="0" err="1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ups</a:t>
            </a:r>
            <a:r>
              <a:rPr lang="el-GR" sz="1100" dirty="0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, </a:t>
            </a:r>
            <a:r>
              <a:rPr lang="el-GR" sz="1100" dirty="0" err="1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spin</a:t>
            </a:r>
            <a:r>
              <a:rPr lang="el-GR" sz="1100" dirty="0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-</a:t>
            </a:r>
            <a:r>
              <a:rPr lang="el-GR" sz="1100" dirty="0" err="1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offs</a:t>
            </a:r>
            <a:r>
              <a:rPr lang="el-GR" sz="1100" dirty="0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) για την ανάπτυξη πλήρως λειτουργικού τεχνολογικού πρωτοτύπου</a:t>
            </a:r>
          </a:p>
          <a:p>
            <a:pPr algn="ctr"/>
            <a:endParaRPr lang="el-GR" sz="1100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endParaRPr lang="el-GR" sz="1100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endParaRPr lang="el-GR" sz="1100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endParaRPr lang="el-GR" sz="1100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endParaRPr lang="el-GR" sz="1100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endParaRPr lang="el-GR" sz="1100" b="1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endParaRPr lang="el-GR" sz="1100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endParaRPr lang="el-GR" sz="1100" b="1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59" name="Rounded Rectangle 58"/>
          <p:cNvSpPr/>
          <p:nvPr/>
        </p:nvSpPr>
        <p:spPr>
          <a:xfrm>
            <a:off x="1908175" y="2492375"/>
            <a:ext cx="1655763" cy="360045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l-GR" sz="1100" b="1" dirty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Ενέργεια-ΙΙ</a:t>
            </a:r>
          </a:p>
          <a:p>
            <a:pPr marL="0" lvl="1" algn="ctr"/>
            <a:r>
              <a:rPr lang="el-GR" sz="1100" b="1" dirty="0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«Συνεργατική έρευνα αιχμής από συμπράξεις βιομηχανικών, ακαδημαϊκών &amp; ερευνητικών φορέων»</a:t>
            </a:r>
          </a:p>
          <a:p>
            <a:pPr marL="0" lvl="1" algn="ctr"/>
            <a:endParaRPr lang="el-GR" sz="1100" b="1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marL="0" lvl="1" algn="ctr"/>
            <a:r>
              <a:rPr lang="el-GR" sz="1100" b="1" dirty="0" smtClean="0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Πλαίσιο: </a:t>
            </a:r>
            <a:r>
              <a:rPr lang="el-GR" sz="1100" dirty="0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Ενίσχυση Συνεργατικών έργων έρευνας &amp; ανάπτυξης μέσω της σύμπραξης βιομηχανικών, ακαδημαϊκών και ερευνητικών φορέων, με σκοπό την ανάπτυξη πρωτοτύπων προϊόντων</a:t>
            </a:r>
          </a:p>
          <a:p>
            <a:pPr algn="ctr"/>
            <a:r>
              <a:rPr lang="el-GR" sz="1100" dirty="0">
                <a:solidFill>
                  <a:srgbClr val="262626"/>
                </a:solidFill>
              </a:rPr>
              <a:t> </a:t>
            </a:r>
            <a:endParaRPr lang="el-GR" sz="1100" b="1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3779838" y="2492375"/>
            <a:ext cx="1655762" cy="360045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l-GR" sz="1100" b="1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endParaRPr lang="el-GR" sz="1100" b="1" dirty="0">
              <a:solidFill>
                <a:srgbClr val="C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r>
              <a:rPr lang="el-GR" sz="1100" b="1" dirty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Ενέργεια-ΙΙΙ</a:t>
            </a:r>
          </a:p>
          <a:p>
            <a:pPr marL="0" lvl="1" algn="ctr"/>
            <a:r>
              <a:rPr lang="el-GR" sz="1100" b="1" dirty="0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«Βιομηχανική έρευνα αιχμής με συν-επένδυση από ιδιώτες επενδυτές»</a:t>
            </a:r>
          </a:p>
          <a:p>
            <a:pPr marL="0" lvl="1" algn="ctr"/>
            <a:endParaRPr lang="el-GR" sz="1100" b="1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marL="0" lvl="1" algn="ctr"/>
            <a:r>
              <a:rPr lang="el-GR" sz="1100" b="1" dirty="0" smtClean="0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Πλαίσιο: </a:t>
            </a:r>
            <a:r>
              <a:rPr lang="el-GR" sz="1100" dirty="0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Εκτέλεση βιομηχανικής έρευνας αιχμής από επιχειρήσεις με ιδιαίτερα καινοτόμα τεχνολογική και επιχειρησιακή ικανότητα και με σημαντική συν-επένδυση από ιδιώτες επενδυτές.</a:t>
            </a:r>
          </a:p>
          <a:p>
            <a:pPr marL="0" lvl="1" algn="ctr"/>
            <a:endParaRPr lang="el-GR" sz="1100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marL="0" lvl="1" algn="ctr"/>
            <a:endParaRPr lang="el-GR" sz="1100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endParaRPr lang="el-GR" sz="1100" b="1" dirty="0">
              <a:solidFill>
                <a:srgbClr val="C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endParaRPr lang="el-GR" sz="1100" b="1" dirty="0">
              <a:solidFill>
                <a:srgbClr val="C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endParaRPr lang="el-GR" sz="1100" dirty="0">
              <a:solidFill>
                <a:srgbClr val="C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endParaRPr lang="el-GR" sz="1100" b="1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5580063" y="2492375"/>
            <a:ext cx="1655762" cy="360045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100" b="1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r>
              <a:rPr lang="el-GR" sz="1100" b="1" dirty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Ενέργεια-Ι</a:t>
            </a:r>
            <a:r>
              <a:rPr lang="en-US" sz="1100" b="1" dirty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V</a:t>
            </a:r>
            <a:endParaRPr lang="el-GR" sz="1100" b="1" dirty="0">
              <a:solidFill>
                <a:srgbClr val="C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marL="0" lvl="1" algn="ctr"/>
            <a:r>
              <a:rPr lang="el-GR" sz="1100" b="1" dirty="0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«Οριζόντιες ενισχύσεις επιχειρηματικής ανάπτυξης» </a:t>
            </a:r>
          </a:p>
          <a:p>
            <a:pPr marL="0" lvl="1" algn="ctr"/>
            <a:endParaRPr lang="el-GR" sz="1100" b="1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marL="0" lvl="1" algn="ctr"/>
            <a:r>
              <a:rPr lang="el-GR" sz="1100" b="1" dirty="0" smtClean="0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Πλαίσιο: </a:t>
            </a:r>
            <a:r>
              <a:rPr lang="el-GR" sz="1100" dirty="0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Ολοκληρωμένη υποστήριξη της επιχειρηματικής ανάπτυξης μέσω της ενίσχυσης οριζόντιων δράσεων διαρθρωτικού / εκσυγχρονιστικού χαρακτήρα</a:t>
            </a:r>
          </a:p>
          <a:p>
            <a:pPr marL="0" lvl="1" algn="ctr"/>
            <a:endParaRPr lang="el-GR" sz="1100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marL="0" lvl="1" algn="ctr"/>
            <a:endParaRPr lang="el-GR" sz="1100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marL="0" lvl="1" algn="ctr"/>
            <a:endParaRPr lang="el-GR" sz="1100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marL="0" lvl="1" algn="ctr"/>
            <a:endParaRPr lang="el-GR" sz="1100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marL="0" lvl="1" algn="ctr"/>
            <a:endParaRPr lang="el-GR" sz="1100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endParaRPr lang="el-GR" sz="1100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1475656" y="1268785"/>
            <a:ext cx="6264696" cy="492443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7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l-GR" sz="16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  </a:t>
            </a:r>
            <a:r>
              <a:rPr lang="el-GR" sz="1600" b="1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«Φάση-2 Ενίσχυσης Ελληνικών Τεχνολογικών Συνεργατικών Σχηματισμών στη Μικροηλεκτρονική»</a:t>
            </a:r>
            <a:endParaRPr lang="en-US" sz="1600" b="1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380288" y="2492375"/>
            <a:ext cx="1655762" cy="360045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100" b="1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r>
              <a:rPr lang="el-GR" sz="1100" b="1" dirty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Ενέργεια-</a:t>
            </a:r>
            <a:r>
              <a:rPr lang="en-US" sz="1100" b="1" dirty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V</a:t>
            </a:r>
            <a:endParaRPr lang="el-GR" sz="1100" b="1" dirty="0">
              <a:solidFill>
                <a:srgbClr val="C000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marL="0" lvl="1" algn="ctr"/>
            <a:r>
              <a:rPr lang="el-GR" sz="1100" b="1" dirty="0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«ειδικές δράσεις υποστήριξης του </a:t>
            </a:r>
            <a:r>
              <a:rPr lang="en-US" sz="1100" b="1" dirty="0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Cluster</a:t>
            </a:r>
            <a:r>
              <a:rPr lang="el-GR" sz="1100" b="1" dirty="0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»</a:t>
            </a:r>
          </a:p>
          <a:p>
            <a:pPr algn="ctr"/>
            <a:endParaRPr lang="el-GR" sz="1100" b="1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r>
              <a:rPr lang="el-GR" sz="1100" b="1" dirty="0" smtClean="0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Πλαίσιο: </a:t>
            </a:r>
            <a:r>
              <a:rPr lang="el-GR" sz="1100" dirty="0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Συμπληρωματική υποστήριξη και ανάπτυξη του </a:t>
            </a:r>
            <a:r>
              <a:rPr lang="en-US" sz="1100" dirty="0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Cluster</a:t>
            </a:r>
            <a:r>
              <a:rPr lang="el-GR" sz="1100" dirty="0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Μικροηλεκτρονικής μέσω επικουρικών δράσεων, μελετών, </a:t>
            </a:r>
            <a:r>
              <a:rPr lang="el-GR" sz="1100" dirty="0" err="1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κ.ο.κ</a:t>
            </a:r>
            <a:r>
              <a:rPr lang="el-GR" sz="1100" dirty="0">
                <a:solidFill>
                  <a:srgbClr val="262626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. από λοιπούς φορείς με γνώμονα την επίτευξη των μακροσκοπικών στόχων του Προγράμματος</a:t>
            </a:r>
          </a:p>
          <a:p>
            <a:pPr algn="ctr"/>
            <a:endParaRPr lang="el-GR" sz="1100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endParaRPr lang="el-GR" sz="1100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endParaRPr lang="el-GR" sz="1100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endParaRPr lang="el-GR" sz="1100" dirty="0">
              <a:solidFill>
                <a:srgbClr val="26262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cxnSp>
        <p:nvCxnSpPr>
          <p:cNvPr id="3" name="Straight Arrow Connector 2"/>
          <p:cNvCxnSpPr>
            <a:endCxn id="56" idx="0"/>
          </p:cNvCxnSpPr>
          <p:nvPr/>
        </p:nvCxnSpPr>
        <p:spPr>
          <a:xfrm flipH="1">
            <a:off x="935038" y="1760538"/>
            <a:ext cx="3673475" cy="731837"/>
          </a:xfrm>
          <a:prstGeom prst="straightConnector1">
            <a:avLst/>
          </a:prstGeom>
          <a:ln w="2222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>
            <a:endCxn id="59" idx="0"/>
          </p:cNvCxnSpPr>
          <p:nvPr/>
        </p:nvCxnSpPr>
        <p:spPr>
          <a:xfrm flipH="1">
            <a:off x="2736850" y="1760538"/>
            <a:ext cx="1871663" cy="731837"/>
          </a:xfrm>
          <a:prstGeom prst="straightConnector1">
            <a:avLst/>
          </a:prstGeom>
          <a:ln w="2222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endCxn id="62" idx="0"/>
          </p:cNvCxnSpPr>
          <p:nvPr/>
        </p:nvCxnSpPr>
        <p:spPr>
          <a:xfrm>
            <a:off x="4608513" y="1760538"/>
            <a:ext cx="1800225" cy="731837"/>
          </a:xfrm>
          <a:prstGeom prst="straightConnector1">
            <a:avLst/>
          </a:prstGeom>
          <a:ln w="2222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13" idx="0"/>
          </p:cNvCxnSpPr>
          <p:nvPr/>
        </p:nvCxnSpPr>
        <p:spPr>
          <a:xfrm>
            <a:off x="4608513" y="1760538"/>
            <a:ext cx="3600450" cy="731837"/>
          </a:xfrm>
          <a:prstGeom prst="straightConnector1">
            <a:avLst/>
          </a:prstGeom>
          <a:ln w="2222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endCxn id="61" idx="0"/>
          </p:cNvCxnSpPr>
          <p:nvPr/>
        </p:nvCxnSpPr>
        <p:spPr>
          <a:xfrm>
            <a:off x="4608513" y="1760538"/>
            <a:ext cx="0" cy="731837"/>
          </a:xfrm>
          <a:prstGeom prst="straightConnector1">
            <a:avLst/>
          </a:prstGeom>
          <a:ln w="2222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051050" y="357188"/>
            <a:ext cx="6985446" cy="792162"/>
          </a:xfrm>
        </p:spPr>
        <p:txBody>
          <a:bodyPr/>
          <a:lstStyle/>
          <a:p>
            <a:r>
              <a:rPr lang="el-GR" sz="2000" b="1" dirty="0" smtClean="0"/>
              <a:t>Εν-Ι: </a:t>
            </a:r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Start-ups</a:t>
            </a:r>
            <a:r>
              <a:rPr lang="el-GR" sz="2000" b="1" dirty="0" smtClean="0">
                <a:solidFill>
                  <a:schemeClr val="bg1">
                    <a:lumMod val="50000"/>
                  </a:schemeClr>
                </a:solidFill>
              </a:rPr>
              <a:t>| Έργα νέων &amp; πολύ μικρών καινοτόμων επιχειρήσεων</a:t>
            </a:r>
            <a:endParaRPr lang="el-GR" sz="2000" b="1" dirty="0" smtClean="0"/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539750" y="1484313"/>
            <a:ext cx="8229600" cy="3875087"/>
          </a:xfrm>
        </p:spPr>
        <p:txBody>
          <a:bodyPr/>
          <a:lstStyle/>
          <a:p>
            <a:r>
              <a:rPr lang="el-GR" sz="1800" b="1" dirty="0" smtClean="0"/>
              <a:t>8</a:t>
            </a:r>
            <a:r>
              <a:rPr lang="en-US" sz="1800" b="1" dirty="0" smtClean="0"/>
              <a:t> </a:t>
            </a:r>
            <a:r>
              <a:rPr lang="el-GR" sz="1800" dirty="0" smtClean="0"/>
              <a:t>Έργα </a:t>
            </a:r>
            <a:r>
              <a:rPr lang="el-GR" sz="1800" b="1" dirty="0" smtClean="0"/>
              <a:t>– 2.6εκ.€ Π/Υ</a:t>
            </a:r>
          </a:p>
          <a:p>
            <a:r>
              <a:rPr lang="el-GR" sz="1800" dirty="0"/>
              <a:t>Χρονική διάρκεια έργων </a:t>
            </a:r>
            <a:r>
              <a:rPr lang="el-GR" sz="1800" dirty="0" smtClean="0"/>
              <a:t>24-36 μήνες</a:t>
            </a:r>
            <a:endParaRPr lang="el-GR" sz="1800" dirty="0"/>
          </a:p>
          <a:p>
            <a:r>
              <a:rPr lang="el-GR" sz="1800" dirty="0" smtClean="0"/>
              <a:t>Προτάσεις καινοτομίας και με πνεύμα «</a:t>
            </a:r>
            <a:r>
              <a:rPr lang="en-US" sz="1800" dirty="0" smtClean="0"/>
              <a:t>Silicon Valley start-up</a:t>
            </a:r>
            <a:r>
              <a:rPr lang="el-GR" sz="1800" dirty="0" smtClean="0"/>
              <a:t>»</a:t>
            </a:r>
          </a:p>
          <a:p>
            <a:pPr marL="628650" lvl="1" indent="-266700">
              <a:buFont typeface="Courier New" pitchFamily="49" charset="0"/>
              <a:buChar char="o"/>
            </a:pPr>
            <a:r>
              <a:rPr lang="el-GR" sz="1800" dirty="0" smtClean="0"/>
              <a:t>Έξυπνη κάμερα με προηγμένους αλγορίθμους αναγνώρισης εικόνας</a:t>
            </a:r>
          </a:p>
          <a:p>
            <a:pPr marL="628650" lvl="1" indent="-266700">
              <a:buFont typeface="Courier New" pitchFamily="49" charset="0"/>
              <a:buChar char="o"/>
            </a:pPr>
            <a:r>
              <a:rPr lang="el-GR" sz="1800" dirty="0" smtClean="0"/>
              <a:t>Ολοκληρωμένο κύκλωμα ασύρματων τηλεπικοινωνιών 24GHz</a:t>
            </a:r>
          </a:p>
          <a:p>
            <a:pPr marL="628650" lvl="1" indent="-266700">
              <a:buFont typeface="Courier New" pitchFamily="49" charset="0"/>
              <a:buChar char="o"/>
            </a:pPr>
            <a:r>
              <a:rPr lang="el-GR" sz="1800" dirty="0" smtClean="0"/>
              <a:t>Ολοκληρωμένο κύκλωμα Σύνθεσης Δεδομένων και Αποφάσεων</a:t>
            </a:r>
          </a:p>
          <a:p>
            <a:pPr marL="628650" lvl="1" indent="-266700">
              <a:buFont typeface="Courier New" pitchFamily="49" charset="0"/>
              <a:buChar char="o"/>
            </a:pPr>
            <a:r>
              <a:rPr lang="el-GR" sz="1800" dirty="0" err="1" smtClean="0"/>
              <a:t>Βιοαισθητήρας</a:t>
            </a:r>
            <a:r>
              <a:rPr lang="el-GR" sz="1800" dirty="0" smtClean="0"/>
              <a:t> για ανάλυση </a:t>
            </a:r>
            <a:r>
              <a:rPr lang="en-US" sz="1800" dirty="0" smtClean="0"/>
              <a:t>DNA</a:t>
            </a:r>
            <a:endParaRPr lang="el-GR" sz="1800" dirty="0" smtClean="0"/>
          </a:p>
          <a:p>
            <a:pPr marL="628650" lvl="1" indent="-266700">
              <a:buFont typeface="Courier New" pitchFamily="49" charset="0"/>
              <a:buChar char="o"/>
            </a:pPr>
            <a:r>
              <a:rPr lang="el-GR" sz="1800" dirty="0" smtClean="0"/>
              <a:t>Κυκλώματα βιομηχανικού ελέγχου για αεροδιαστημικές εφαρμογές</a:t>
            </a:r>
          </a:p>
          <a:p>
            <a:pPr marL="628650" lvl="1" indent="-266700">
              <a:buFont typeface="Courier New" pitchFamily="49" charset="0"/>
              <a:buChar char="o"/>
            </a:pPr>
            <a:r>
              <a:rPr lang="el-GR" sz="1800" dirty="0" smtClean="0"/>
              <a:t>Ολοκληρωμένο κύκλωμα επιτάχυνσης διανυσματικών γραφικών</a:t>
            </a:r>
          </a:p>
          <a:p>
            <a:pPr marL="628650" lvl="1" indent="-266700">
              <a:buFont typeface="Courier New" pitchFamily="49" charset="0"/>
              <a:buChar char="o"/>
            </a:pPr>
            <a:r>
              <a:rPr lang="el-GR" sz="1800" dirty="0" smtClean="0"/>
              <a:t>Μηχανή ανεύρεσης βίντεο χωρίς χρήση </a:t>
            </a:r>
            <a:r>
              <a:rPr lang="el-GR" sz="1800" dirty="0" err="1" smtClean="0"/>
              <a:t>μετα</a:t>
            </a:r>
            <a:r>
              <a:rPr lang="el-GR" sz="1800" dirty="0" smtClean="0"/>
              <a:t>-δεδομένων</a:t>
            </a:r>
          </a:p>
          <a:p>
            <a:pPr marL="628650" lvl="1" indent="-266700">
              <a:buFont typeface="Courier New" pitchFamily="49" charset="0"/>
              <a:buChar char="o"/>
            </a:pPr>
            <a:r>
              <a:rPr lang="el-GR" sz="1800" dirty="0" smtClean="0"/>
              <a:t>Εξελιγμένο ψηφιακό πλαίσιο πολυμέσων</a:t>
            </a:r>
          </a:p>
        </p:txBody>
      </p:sp>
      <p:pic>
        <p:nvPicPr>
          <p:cNvPr id="4" name="Picture 4" descr="bluede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940" y="5516563"/>
            <a:ext cx="1090613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diaplous-logo-ne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490" y="6110288"/>
            <a:ext cx="1074738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irid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178" y="6016625"/>
            <a:ext cx="9398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micro2ge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690" y="5516563"/>
            <a:ext cx="8175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9390" y="6127750"/>
            <a:ext cx="1185863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2" descr="thinksilico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498" y="5516563"/>
            <a:ext cx="1301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3" descr="fasmetric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986" y="6016625"/>
            <a:ext cx="66833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541" y="5486170"/>
            <a:ext cx="1249403" cy="33701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2000250" y="357188"/>
            <a:ext cx="6713538" cy="792162"/>
          </a:xfrm>
        </p:spPr>
        <p:txBody>
          <a:bodyPr/>
          <a:lstStyle/>
          <a:p>
            <a:r>
              <a:rPr lang="el-GR" sz="2000" b="1" dirty="0" smtClean="0"/>
              <a:t>Εν-ΙΙ: </a:t>
            </a:r>
            <a:r>
              <a:rPr lang="el-GR" sz="2000" b="1" dirty="0" smtClean="0">
                <a:solidFill>
                  <a:schemeClr val="bg1">
                    <a:lumMod val="50000"/>
                  </a:schemeClr>
                </a:solidFill>
              </a:rPr>
              <a:t>Έργα συνεργατικής έρευνας αιχμής από συμπράξεις βιομηχανικών, ακαδημαϊκών και ερευνητικών φορέων</a:t>
            </a:r>
            <a:endParaRPr lang="el-GR" sz="2000" b="1" dirty="0" smtClean="0"/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541338" y="1554163"/>
            <a:ext cx="8229600" cy="4083050"/>
          </a:xfrm>
        </p:spPr>
        <p:txBody>
          <a:bodyPr/>
          <a:lstStyle/>
          <a:p>
            <a:pPr>
              <a:defRPr/>
            </a:pPr>
            <a:r>
              <a:rPr lang="el-GR" sz="2000" b="1" dirty="0" smtClean="0"/>
              <a:t>3 </a:t>
            </a:r>
            <a:r>
              <a:rPr lang="el-GR" sz="2000" dirty="0" smtClean="0"/>
              <a:t>Έργα </a:t>
            </a:r>
            <a:r>
              <a:rPr lang="el-GR" sz="2000" b="1" dirty="0" smtClean="0"/>
              <a:t>– 16.5εκ.€ Π/Υ</a:t>
            </a:r>
          </a:p>
          <a:p>
            <a:pPr>
              <a:defRPr/>
            </a:pPr>
            <a:r>
              <a:rPr lang="el-GR" sz="2000" dirty="0" smtClean="0"/>
              <a:t>Χρονική διάρκεια έργων 36-48 μήνες</a:t>
            </a:r>
          </a:p>
          <a:p>
            <a:pPr>
              <a:defRPr/>
            </a:pPr>
            <a:r>
              <a:rPr lang="el-GR" sz="2000" dirty="0" smtClean="0"/>
              <a:t>Προτάσεις επιστημονικής συνεργασίας με διεθνή απήχηση.</a:t>
            </a:r>
          </a:p>
          <a:p>
            <a:pPr marL="628650" lvl="1" indent="-266700">
              <a:buFont typeface="Courier New" pitchFamily="49" charset="0"/>
              <a:buChar char="o"/>
              <a:defRPr/>
            </a:pPr>
            <a:r>
              <a:rPr lang="el-GR" sz="1600" dirty="0" smtClean="0"/>
              <a:t>Ανάπτυξη καινοτόμων συστημάτων αισθητήρων κατανεμημένης ευφυΐας </a:t>
            </a:r>
          </a:p>
          <a:p>
            <a:pPr marL="628650" lvl="1" indent="-266700">
              <a:buFont typeface="Courier New" pitchFamily="49" charset="0"/>
              <a:buChar char="o"/>
              <a:defRPr/>
            </a:pPr>
            <a:r>
              <a:rPr lang="el-GR" sz="1600" dirty="0" err="1" smtClean="0"/>
              <a:t>Μικροκυματική</a:t>
            </a:r>
            <a:r>
              <a:rPr lang="el-GR" sz="1600" dirty="0" smtClean="0"/>
              <a:t> </a:t>
            </a:r>
            <a:r>
              <a:rPr lang="el-GR" sz="1600" dirty="0" err="1" smtClean="0"/>
              <a:t>Ραδιοζεύξη</a:t>
            </a:r>
            <a:r>
              <a:rPr lang="el-GR" sz="1600" dirty="0" smtClean="0"/>
              <a:t> Επόμενης Γενιάς (</a:t>
            </a:r>
            <a:r>
              <a:rPr lang="en-US" sz="1600" dirty="0" smtClean="0"/>
              <a:t>backhaul  networks)</a:t>
            </a:r>
            <a:endParaRPr lang="el-GR" sz="1600" dirty="0" smtClean="0"/>
          </a:p>
          <a:p>
            <a:pPr marL="628650" lvl="1" indent="-266700">
              <a:buFont typeface="Courier New" pitchFamily="49" charset="0"/>
              <a:buChar char="o"/>
              <a:defRPr/>
            </a:pPr>
            <a:r>
              <a:rPr lang="el-GR" sz="1600" dirty="0" smtClean="0"/>
              <a:t>Στοιχεία Μικροηλεκτρονικής για </a:t>
            </a:r>
            <a:r>
              <a:rPr lang="el-GR" sz="1600" dirty="0" err="1" smtClean="0"/>
              <a:t>Lab</a:t>
            </a:r>
            <a:r>
              <a:rPr lang="el-GR" sz="1600" dirty="0" smtClean="0"/>
              <a:t>-</a:t>
            </a:r>
            <a:r>
              <a:rPr lang="el-GR" sz="1600" dirty="0" err="1" smtClean="0"/>
              <a:t>On</a:t>
            </a:r>
            <a:r>
              <a:rPr lang="el-GR" sz="1600" dirty="0" smtClean="0"/>
              <a:t>-</a:t>
            </a:r>
            <a:r>
              <a:rPr lang="el-GR" sz="1600" dirty="0" err="1" smtClean="0"/>
              <a:t>Chip</a:t>
            </a:r>
            <a:r>
              <a:rPr lang="el-GR" sz="1600" dirty="0" smtClean="0"/>
              <a:t> Όργανα Μοριακών Αναλύσεων για Γενετικές και Περιβαλλοντικές Εφαρμογές</a:t>
            </a:r>
          </a:p>
          <a:p>
            <a:pPr>
              <a:defRPr/>
            </a:pPr>
            <a:r>
              <a:rPr lang="el-GR" sz="2000" dirty="0"/>
              <a:t>Συμμετείχαν πάνω από 30 </a:t>
            </a:r>
            <a:r>
              <a:rPr lang="el-GR" sz="2000" dirty="0" smtClean="0"/>
              <a:t>καινοτόμες επιχειρήσεις και 18            ακαδημαϊκοί/ερευνητικοί φορείς.</a:t>
            </a:r>
            <a:endParaRPr lang="en-US" sz="2000" dirty="0" smtClean="0"/>
          </a:p>
          <a:p>
            <a:pPr marL="361950" lvl="1" indent="0">
              <a:buFontTx/>
              <a:buNone/>
              <a:defRPr/>
            </a:pPr>
            <a:endParaRPr lang="el-GR" sz="1800" i="1" dirty="0" smtClean="0"/>
          </a:p>
        </p:txBody>
      </p:sp>
      <p:pic>
        <p:nvPicPr>
          <p:cNvPr id="4" name="Picture 4" descr="Theon%20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5083175"/>
            <a:ext cx="6858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729706"/>
              </p:ext>
            </p:extLst>
          </p:nvPr>
        </p:nvGraphicFramePr>
        <p:xfrm>
          <a:off x="1714500" y="6426200"/>
          <a:ext cx="766763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6" name="Bitmap Image" r:id="rId4" imgW="1181265" imgH="466543" progId="Paint.Picture">
                  <p:embed/>
                </p:oleObj>
              </mc:Choice>
              <mc:Fallback>
                <p:oleObj name="Bitmap Image" r:id="rId4" imgW="1181265" imgH="466543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500" y="6426200"/>
                        <a:ext cx="766763" cy="350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2201637"/>
              </p:ext>
            </p:extLst>
          </p:nvPr>
        </p:nvGraphicFramePr>
        <p:xfrm>
          <a:off x="1979613" y="4906963"/>
          <a:ext cx="793750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7" name="Bitmap Image" r:id="rId6" imgW="0" imgH="0" progId="Paint.Picture">
                  <p:embed/>
                </p:oleObj>
              </mc:Choice>
              <mc:Fallback>
                <p:oleObj name="Bitmap Image" r:id="rId6" imgW="0" imgH="0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4906963"/>
                        <a:ext cx="793750" cy="341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0523814"/>
              </p:ext>
            </p:extLst>
          </p:nvPr>
        </p:nvGraphicFramePr>
        <p:xfrm>
          <a:off x="1412875" y="5422900"/>
          <a:ext cx="7937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8" name="Bitmap Image" r:id="rId8" imgW="1980952" imgH="971686" progId="Paint.Picture">
                  <p:embed/>
                </p:oleObj>
              </mc:Choice>
              <mc:Fallback>
                <p:oleObj name="Bitmap Image" r:id="rId8" imgW="1980952" imgH="971686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2875" y="5422900"/>
                        <a:ext cx="793750" cy="441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485577"/>
              </p:ext>
            </p:extLst>
          </p:nvPr>
        </p:nvGraphicFramePr>
        <p:xfrm>
          <a:off x="250825" y="6423025"/>
          <a:ext cx="79375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9" name="Bitmap Image" r:id="rId10" imgW="2085714" imgH="647619" progId="Paint.Picture">
                  <p:embed/>
                </p:oleObj>
              </mc:Choice>
              <mc:Fallback>
                <p:oleObj name="Bitmap Image" r:id="rId10" imgW="2085714" imgH="647619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6423025"/>
                        <a:ext cx="79375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5816272"/>
              </p:ext>
            </p:extLst>
          </p:nvPr>
        </p:nvGraphicFramePr>
        <p:xfrm>
          <a:off x="755650" y="6003925"/>
          <a:ext cx="773113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0" name="Bitmap Image" r:id="rId12" imgW="5420482" imgH="1733333" progId="Paint.Picture">
                  <p:embed/>
                </p:oleObj>
              </mc:Choice>
              <mc:Fallback>
                <p:oleObj name="Bitmap Image" r:id="rId12" imgW="5420482" imgH="1733333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6003925"/>
                        <a:ext cx="773113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6215296"/>
              </p:ext>
            </p:extLst>
          </p:nvPr>
        </p:nvGraphicFramePr>
        <p:xfrm>
          <a:off x="1763713" y="6034088"/>
          <a:ext cx="74612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1" name="Bitmap Image" r:id="rId14" imgW="1714739" imgH="743054" progId="Paint.Picture">
                  <p:embed/>
                </p:oleObj>
              </mc:Choice>
              <mc:Fallback>
                <p:oleObj name="Bitmap Image" r:id="rId14" imgW="1714739" imgH="743054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591" t="17180" r="4478" b="10350"/>
                      <a:stretch>
                        <a:fillRect/>
                      </a:stretch>
                    </p:blipFill>
                    <p:spPr bwMode="auto">
                      <a:xfrm>
                        <a:off x="1763713" y="6034088"/>
                        <a:ext cx="746125" cy="295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3793833"/>
              </p:ext>
            </p:extLst>
          </p:nvPr>
        </p:nvGraphicFramePr>
        <p:xfrm>
          <a:off x="250825" y="5511800"/>
          <a:ext cx="78105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" name="Bitmap Image" r:id="rId16" imgW="2095793" imgH="647619" progId="Paint.Picture">
                  <p:embed/>
                </p:oleObj>
              </mc:Choice>
              <mc:Fallback>
                <p:oleObj name="Bitmap Image" r:id="rId16" imgW="2095793" imgH="647619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5511800"/>
                        <a:ext cx="781050" cy="271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5158689"/>
              </p:ext>
            </p:extLst>
          </p:nvPr>
        </p:nvGraphicFramePr>
        <p:xfrm>
          <a:off x="2771775" y="5535613"/>
          <a:ext cx="1125538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3" name="Bitmap Image" r:id="rId18" imgW="5952381" imgH="1991003" progId="Paint.Picture">
                  <p:embed/>
                </p:oleObj>
              </mc:Choice>
              <mc:Fallback>
                <p:oleObj name="Bitmap Image" r:id="rId18" imgW="5952381" imgH="1991003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775" y="5535613"/>
                        <a:ext cx="1125538" cy="407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4210973"/>
              </p:ext>
            </p:extLst>
          </p:nvPr>
        </p:nvGraphicFramePr>
        <p:xfrm>
          <a:off x="3348038" y="4797425"/>
          <a:ext cx="652462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" name="Bitmap Image" r:id="rId20" imgW="1561905" imgH="1380952" progId="Paint.Picture">
                  <p:embed/>
                </p:oleObj>
              </mc:Choice>
              <mc:Fallback>
                <p:oleObj name="Bitmap Image" r:id="rId20" imgW="1561905" imgH="1380952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4797425"/>
                        <a:ext cx="652462" cy="62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241282"/>
              </p:ext>
            </p:extLst>
          </p:nvPr>
        </p:nvGraphicFramePr>
        <p:xfrm>
          <a:off x="2776538" y="6118225"/>
          <a:ext cx="666750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5" name="Bitmap Image" r:id="rId22" imgW="1980952" imgH="1571844" progId="Paint.Picture">
                  <p:embed/>
                </p:oleObj>
              </mc:Choice>
              <mc:Fallback>
                <p:oleObj name="Bitmap Image" r:id="rId22" imgW="1980952" imgH="1571844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6538" y="6118225"/>
                        <a:ext cx="666750" cy="573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47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862513"/>
            <a:ext cx="122078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6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1250059"/>
              </p:ext>
            </p:extLst>
          </p:nvPr>
        </p:nvGraphicFramePr>
        <p:xfrm>
          <a:off x="3562350" y="6365875"/>
          <a:ext cx="1441450" cy="204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6" name="Bitmap Image" r:id="rId25" imgW="5485714" imgH="866896" progId="Paint.Picture">
                  <p:embed/>
                </p:oleObj>
              </mc:Choice>
              <mc:Fallback>
                <p:oleObj name="Bitmap Image" r:id="rId25" imgW="5485714" imgH="866896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324" t="12500" r="1494" b="7364"/>
                      <a:stretch>
                        <a:fillRect/>
                      </a:stretch>
                    </p:blipFill>
                    <p:spPr bwMode="auto">
                      <a:xfrm>
                        <a:off x="3562350" y="6365875"/>
                        <a:ext cx="1441450" cy="204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2788835"/>
              </p:ext>
            </p:extLst>
          </p:nvPr>
        </p:nvGraphicFramePr>
        <p:xfrm>
          <a:off x="4081463" y="5484813"/>
          <a:ext cx="871537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7" name="Bitmap Image" r:id="rId27" imgW="3228571" imgH="2123810" progId="Paint.Picture">
                  <p:embed/>
                </p:oleObj>
              </mc:Choice>
              <mc:Fallback>
                <p:oleObj name="Bitmap Image" r:id="rId27" imgW="3228571" imgH="2123810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437" t="1834" r="2156" b="3975"/>
                      <a:stretch>
                        <a:fillRect/>
                      </a:stretch>
                    </p:blipFill>
                    <p:spPr bwMode="auto">
                      <a:xfrm>
                        <a:off x="4081463" y="5484813"/>
                        <a:ext cx="871537" cy="606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2" descr="analogies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0" y="1773238"/>
            <a:ext cx="815975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" descr="ote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350" y="5480050"/>
            <a:ext cx="7207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5" descr="prisma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3716338"/>
            <a:ext cx="102870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6" descr="sciensis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9388" y="5049838"/>
            <a:ext cx="11620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7" descr="theta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563" y="6140450"/>
            <a:ext cx="1042987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" descr="C:\Documents and Settings\f.nassi\Desktop\mfol.jp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1882775"/>
            <a:ext cx="1090612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200" y="6181725"/>
            <a:ext cx="1090613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" descr="R:\PublicRelations\Mi-ClusterRelations\ACADEMIA\UPATRAS_VLSILAB\vlsi_logo_final.jp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613" y="5462588"/>
            <a:ext cx="9128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" descr="fasmetrics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163" y="4557713"/>
            <a:ext cx="66833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Object 5"/>
          <p:cNvPicPr>
            <a:picLocks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40" r="-11169" b="-3137"/>
          <a:stretch>
            <a:fillRect/>
          </a:stretch>
        </p:blipFill>
        <p:spPr bwMode="auto">
          <a:xfrm>
            <a:off x="7799388" y="2428875"/>
            <a:ext cx="1344612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2" descr="electronicslab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1825" y="4386263"/>
            <a:ext cx="43973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8" descr="C:\Documents and Settings\f.nassi\Desktop\labels\tei_ath.jp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9613" y="6148388"/>
            <a:ext cx="6604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8" descr="micro2gen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525" y="2852738"/>
            <a:ext cx="8175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9" descr="intracom"/>
          <p:cNvPicPr>
            <a:picLocks noChangeAspect="1" noChangeArrowheads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5586413"/>
            <a:ext cx="1143000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0" descr="electronicslabthrace"/>
          <p:cNvPicPr>
            <a:picLocks noChangeAspect="1" noChangeArrowheads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163" y="1289050"/>
            <a:ext cx="107473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21" descr="imel"/>
          <p:cNvPicPr>
            <a:picLocks noChangeAspect="1" noChangeArrowheads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304925"/>
            <a:ext cx="64135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2146300" y="404813"/>
            <a:ext cx="6567488" cy="792162"/>
          </a:xfrm>
        </p:spPr>
        <p:txBody>
          <a:bodyPr/>
          <a:lstStyle/>
          <a:p>
            <a:r>
              <a:rPr lang="el-GR" sz="2000" b="1" dirty="0" smtClean="0"/>
              <a:t>Εν-ΙΙΙ: </a:t>
            </a:r>
            <a:r>
              <a:rPr lang="el-GR" sz="2000" b="1" dirty="0" smtClean="0">
                <a:solidFill>
                  <a:schemeClr val="bg1">
                    <a:lumMod val="50000"/>
                  </a:schemeClr>
                </a:solidFill>
              </a:rPr>
              <a:t>Έργα επιχειρήσεων με συν-επένδυση από ιδιώτες επενδυτές </a:t>
            </a:r>
            <a:r>
              <a:rPr lang="el-GR" sz="1600" b="1" dirty="0" smtClean="0">
                <a:solidFill>
                  <a:srgbClr val="C00000"/>
                </a:solidFill>
              </a:rPr>
              <a:t>(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VCs</a:t>
            </a:r>
            <a:r>
              <a:rPr lang="el-GR" sz="16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l-GR" sz="1600" b="1" dirty="0" smtClean="0">
                <a:solidFill>
                  <a:schemeClr val="bg1">
                    <a:lumMod val="50000"/>
                  </a:schemeClr>
                </a:solidFill>
              </a:rPr>
              <a:t>&amp; Στρατηγικούς Επενδυτές</a:t>
            </a:r>
            <a:r>
              <a:rPr lang="el-GR" sz="1600" b="1" dirty="0" smtClean="0">
                <a:solidFill>
                  <a:srgbClr val="C00000"/>
                </a:solidFill>
              </a:rPr>
              <a:t>)</a:t>
            </a:r>
            <a:endParaRPr lang="el-GR" sz="2000" b="1" dirty="0" smtClean="0"/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677863" y="1362075"/>
            <a:ext cx="8229600" cy="4083050"/>
          </a:xfrm>
        </p:spPr>
        <p:txBody>
          <a:bodyPr/>
          <a:lstStyle/>
          <a:p>
            <a:r>
              <a:rPr lang="el-GR" sz="2000" b="1" dirty="0" smtClean="0"/>
              <a:t>7 </a:t>
            </a:r>
            <a:r>
              <a:rPr lang="el-GR" sz="2000" dirty="0" smtClean="0"/>
              <a:t>Έργα</a:t>
            </a:r>
            <a:r>
              <a:rPr lang="el-GR" sz="2000" dirty="0" smtClean="0"/>
              <a:t>, </a:t>
            </a:r>
            <a:r>
              <a:rPr lang="el-GR" sz="2000" b="1" dirty="0" smtClean="0"/>
              <a:t>19εκ</a:t>
            </a:r>
            <a:r>
              <a:rPr lang="el-GR" sz="2000" b="1" dirty="0"/>
              <a:t>.€ Π/Υ</a:t>
            </a:r>
            <a:endParaRPr lang="el-GR" sz="2000" b="1" dirty="0" smtClean="0">
              <a:solidFill>
                <a:srgbClr val="008000"/>
              </a:solidFill>
            </a:endParaRPr>
          </a:p>
          <a:p>
            <a:r>
              <a:rPr lang="el-GR" sz="2000" dirty="0" smtClean="0"/>
              <a:t>Χρονική διάρκεια έργων 30-48 μήνες</a:t>
            </a:r>
            <a:endParaRPr lang="el-GR" sz="2000" dirty="0" smtClean="0">
              <a:solidFill>
                <a:srgbClr val="008000"/>
              </a:solidFill>
            </a:endParaRPr>
          </a:p>
          <a:p>
            <a:r>
              <a:rPr lang="el-GR" sz="2000" dirty="0" smtClean="0"/>
              <a:t>Προτάσεις υψηλής καινοτομίας με ισχυρό διεθνές ανταγωνιστικό πλεονέκτημα</a:t>
            </a:r>
            <a:r>
              <a:rPr lang="en-US" sz="2000" dirty="0" smtClean="0"/>
              <a:t> </a:t>
            </a:r>
            <a:r>
              <a:rPr lang="el-GR" sz="2000" dirty="0" smtClean="0"/>
              <a:t>με συμμετοχή Ιδιωτών Επενδυτών</a:t>
            </a:r>
          </a:p>
          <a:p>
            <a:pPr marL="628650" lvl="1" indent="-266700">
              <a:buFont typeface="Courier New" pitchFamily="49" charset="0"/>
              <a:buChar char="o"/>
            </a:pPr>
            <a:r>
              <a:rPr lang="el-GR" sz="1800" dirty="0" smtClean="0"/>
              <a:t>Προηγμένα Πρωτόκολλα Ποιότητας Υπηρεσιών </a:t>
            </a:r>
            <a:r>
              <a:rPr lang="en-US" sz="1800" dirty="0" smtClean="0"/>
              <a:t>(</a:t>
            </a:r>
            <a:r>
              <a:rPr lang="en-US" sz="1800" dirty="0" err="1" smtClean="0"/>
              <a:t>QoS</a:t>
            </a:r>
            <a:r>
              <a:rPr lang="en-US" sz="1800" dirty="0" smtClean="0"/>
              <a:t>) </a:t>
            </a:r>
            <a:r>
              <a:rPr lang="el-GR" sz="1800" dirty="0" smtClean="0"/>
              <a:t>σε δίκτυα 4</a:t>
            </a:r>
            <a:r>
              <a:rPr lang="el-GR" sz="1800" baseline="30000" dirty="0" smtClean="0"/>
              <a:t>ης</a:t>
            </a:r>
            <a:r>
              <a:rPr lang="el-GR" sz="1800" dirty="0" smtClean="0"/>
              <a:t> Γενιάς</a:t>
            </a:r>
            <a:r>
              <a:rPr lang="fr-FR" sz="1800" dirty="0" smtClean="0"/>
              <a:t>.</a:t>
            </a:r>
          </a:p>
          <a:p>
            <a:pPr marL="628650" lvl="1" indent="-266700">
              <a:buFont typeface="Courier New" pitchFamily="49" charset="0"/>
              <a:buChar char="o"/>
            </a:pPr>
            <a:r>
              <a:rPr lang="el-GR" sz="1800" dirty="0" smtClean="0"/>
              <a:t>Πλατφόρμα Επόμενης γενιάς για δίκτυα κινητών επικοινωνιών</a:t>
            </a:r>
            <a:endParaRPr lang="fr-FR" sz="1800" dirty="0" smtClean="0"/>
          </a:p>
          <a:p>
            <a:pPr marL="628650" lvl="1" indent="-266700">
              <a:buFont typeface="Courier New" pitchFamily="49" charset="0"/>
              <a:buChar char="o"/>
            </a:pPr>
            <a:r>
              <a:rPr lang="el-GR" sz="1800" dirty="0" smtClean="0"/>
              <a:t>Εργαλεία Ηλεκτρονικής Σχεδίασης για εξαιρετικά υψηλές συχνότητες</a:t>
            </a:r>
            <a:r>
              <a:rPr lang="fr-FR" sz="1800" dirty="0" smtClean="0"/>
              <a:t>.</a:t>
            </a:r>
          </a:p>
          <a:p>
            <a:pPr marL="628650" lvl="1" indent="-266700">
              <a:buFont typeface="Courier New" pitchFamily="49" charset="0"/>
              <a:buChar char="o"/>
            </a:pPr>
            <a:r>
              <a:rPr lang="el-GR" sz="1800" dirty="0" smtClean="0"/>
              <a:t>Ολοκληρωμένο Κύκλωμα Ασύρματης Δικτύωσης Φορητών Συσκευών</a:t>
            </a:r>
            <a:r>
              <a:rPr lang="fr-FR" sz="1800" dirty="0" smtClean="0"/>
              <a:t>.</a:t>
            </a:r>
          </a:p>
          <a:p>
            <a:pPr marL="628650" lvl="1" indent="-266700">
              <a:buFont typeface="Courier New" pitchFamily="49" charset="0"/>
              <a:buChar char="o"/>
            </a:pPr>
            <a:r>
              <a:rPr lang="el-GR" sz="1800" dirty="0" smtClean="0"/>
              <a:t>Ανάπτυξη ημιδιαφανών </a:t>
            </a:r>
            <a:r>
              <a:rPr lang="el-GR" sz="1800" dirty="0" err="1" smtClean="0"/>
              <a:t>φωτοβολταϊκών</a:t>
            </a:r>
            <a:r>
              <a:rPr lang="el-GR" sz="1800" dirty="0" smtClean="0"/>
              <a:t> πάνελ</a:t>
            </a:r>
            <a:r>
              <a:rPr lang="fr-FR" sz="1800" dirty="0" smtClean="0"/>
              <a:t>.</a:t>
            </a:r>
          </a:p>
          <a:p>
            <a:pPr marL="628650" lvl="1" indent="-266700">
              <a:buFont typeface="Courier New" pitchFamily="49" charset="0"/>
              <a:buChar char="o"/>
            </a:pPr>
            <a:r>
              <a:rPr lang="el-GR" sz="1800" dirty="0" smtClean="0"/>
              <a:t>Προγραμματιζόμενοι Πομποδέκτες για Εφαρμογές Ασύρματης </a:t>
            </a:r>
            <a:r>
              <a:rPr lang="el-GR" sz="1800" dirty="0" err="1" smtClean="0"/>
              <a:t>Μικροκυματικής</a:t>
            </a:r>
            <a:r>
              <a:rPr lang="el-GR" sz="1800" dirty="0" smtClean="0"/>
              <a:t> Ζεύξης</a:t>
            </a:r>
            <a:r>
              <a:rPr lang="fr-FR" sz="1800" dirty="0" smtClean="0"/>
              <a:t>.</a:t>
            </a:r>
          </a:p>
        </p:txBody>
      </p:sp>
      <p:pic>
        <p:nvPicPr>
          <p:cNvPr id="4" name="Picture 2" descr="R:\PublicRelations\Logos\HSIA-Members\Helic Logos\helic-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9288" y="6140450"/>
            <a:ext cx="833437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6034088"/>
            <a:ext cx="865187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263" y="5516563"/>
            <a:ext cx="11080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analogi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813" y="5983288"/>
            <a:ext cx="92075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nanoradi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63" y="5624513"/>
            <a:ext cx="1309687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thet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375" y="5553075"/>
            <a:ext cx="121285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06" y="5553075"/>
            <a:ext cx="1753357" cy="250767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2106613" y="404813"/>
            <a:ext cx="6713537" cy="792162"/>
          </a:xfrm>
        </p:spPr>
        <p:txBody>
          <a:bodyPr/>
          <a:lstStyle/>
          <a:p>
            <a:r>
              <a:rPr lang="el-GR" sz="2000" b="1" dirty="0" smtClean="0"/>
              <a:t>Εν-Ι</a:t>
            </a:r>
            <a:r>
              <a:rPr lang="en-US" sz="2000" b="1" dirty="0" smtClean="0"/>
              <a:t>V </a:t>
            </a:r>
            <a:r>
              <a:rPr lang="el-GR" sz="2000" b="1" dirty="0" smtClean="0"/>
              <a:t>&amp; </a:t>
            </a:r>
            <a:r>
              <a:rPr lang="en-US" sz="2000" b="1" dirty="0" smtClean="0"/>
              <a:t>V: </a:t>
            </a:r>
            <a:r>
              <a:rPr lang="el-GR" sz="2000" b="1" dirty="0">
                <a:solidFill>
                  <a:schemeClr val="bg1">
                    <a:lumMod val="50000"/>
                  </a:schemeClr>
                </a:solidFill>
              </a:rPr>
              <a:t>Ενισχύσεις Επιχειρηματικής Ανάπτυξης &amp; Ειδικές Δράσεις Υποστήριξης του </a:t>
            </a:r>
            <a:r>
              <a:rPr lang="en-US" sz="2000" b="1" dirty="0">
                <a:solidFill>
                  <a:schemeClr val="bg1">
                    <a:lumMod val="50000"/>
                  </a:schemeClr>
                </a:solidFill>
              </a:rPr>
              <a:t>Cluster</a:t>
            </a:r>
            <a:endParaRPr lang="el-GR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>
          <a:xfrm>
            <a:off x="677863" y="1433513"/>
            <a:ext cx="8229600" cy="4443412"/>
          </a:xfrm>
        </p:spPr>
        <p:txBody>
          <a:bodyPr/>
          <a:lstStyle/>
          <a:p>
            <a:pPr>
              <a:defRPr/>
            </a:pPr>
            <a:r>
              <a:rPr lang="el-GR" sz="2000" b="1" dirty="0" smtClean="0"/>
              <a:t>ΕΝ-Ι</a:t>
            </a:r>
            <a:r>
              <a:rPr lang="en-US" sz="2000" b="1" dirty="0" smtClean="0"/>
              <a:t>V: </a:t>
            </a:r>
            <a:r>
              <a:rPr lang="el-GR" sz="2000" b="1" dirty="0" smtClean="0"/>
              <a:t>32 </a:t>
            </a:r>
            <a:r>
              <a:rPr lang="el-GR" sz="2000" b="1" dirty="0" smtClean="0"/>
              <a:t>Έργα </a:t>
            </a:r>
            <a:r>
              <a:rPr lang="el-GR" sz="2000" b="1" dirty="0" smtClean="0"/>
              <a:t>– 9.7εκ.€ Π/Υ</a:t>
            </a:r>
          </a:p>
          <a:p>
            <a:pPr marL="628650" lvl="1" indent="-266700">
              <a:buFont typeface="Courier New" pitchFamily="49" charset="0"/>
              <a:buChar char="o"/>
              <a:defRPr/>
            </a:pPr>
            <a:r>
              <a:rPr lang="el-GR" sz="1800" dirty="0" smtClean="0"/>
              <a:t>Υποβολή αιτήσεων για απονομή διπλωμάτων ευρεσιτεχνίας, επαγγελματική κατάρτιση/εκπαίδευση, συμμετοχή σε εκθέσεις, αναδιοργάνωση/εκσυγχρονισμός επιχειρήσεων</a:t>
            </a:r>
            <a:endParaRPr lang="fr-FR" sz="1800" dirty="0" smtClean="0"/>
          </a:p>
          <a:p>
            <a:pPr marL="628650" lvl="1" indent="-266700">
              <a:buFont typeface="Courier New" pitchFamily="49" charset="0"/>
              <a:buChar char="o"/>
              <a:defRPr/>
            </a:pPr>
            <a:r>
              <a:rPr lang="el-GR" sz="1800" dirty="0" smtClean="0"/>
              <a:t>Χρονική διάρκεια έργων 36-48  μήνες</a:t>
            </a:r>
          </a:p>
          <a:p>
            <a:pPr>
              <a:defRPr/>
            </a:pPr>
            <a:r>
              <a:rPr lang="en-US" sz="2000" b="1" dirty="0" smtClean="0"/>
              <a:t>EN-V:</a:t>
            </a:r>
            <a:r>
              <a:rPr lang="en-US" sz="2000" dirty="0" smtClean="0"/>
              <a:t> </a:t>
            </a:r>
            <a:r>
              <a:rPr lang="el-GR" sz="2000" b="1" dirty="0" smtClean="0"/>
              <a:t>7 </a:t>
            </a:r>
            <a:r>
              <a:rPr lang="el-GR" sz="2000" b="1" dirty="0" smtClean="0"/>
              <a:t>Έργα </a:t>
            </a:r>
            <a:r>
              <a:rPr lang="el-GR" sz="2000" b="1" dirty="0" smtClean="0"/>
              <a:t>- 1.0εκ.€ Π/Υ</a:t>
            </a:r>
          </a:p>
          <a:p>
            <a:pPr marL="628650" lvl="1" indent="-266700">
              <a:buFont typeface="Courier New" pitchFamily="49" charset="0"/>
              <a:buChar char="o"/>
              <a:defRPr/>
            </a:pPr>
            <a:r>
              <a:rPr lang="el-GR" sz="1800" dirty="0" smtClean="0"/>
              <a:t>Υπηρεσίες </a:t>
            </a:r>
            <a:r>
              <a:rPr lang="en-US" sz="1800" dirty="0" smtClean="0"/>
              <a:t>Intellectual Property Rights Helpdesk </a:t>
            </a:r>
            <a:r>
              <a:rPr lang="el-GR" sz="1800" dirty="0" smtClean="0"/>
              <a:t>Μικροηλεκτρονικής</a:t>
            </a:r>
          </a:p>
          <a:p>
            <a:pPr marL="628650" lvl="1" indent="-266700">
              <a:buFont typeface="Courier New" pitchFamily="49" charset="0"/>
              <a:buChar char="o"/>
              <a:defRPr/>
            </a:pPr>
            <a:r>
              <a:rPr lang="el-GR" sz="1800" dirty="0" smtClean="0"/>
              <a:t>Υπηρεσίες δικτύωσης με Κεφάλαια Επιχειρηματικών Συμμετοχών διεθνώς</a:t>
            </a:r>
          </a:p>
          <a:p>
            <a:pPr marL="628650" lvl="1" indent="-266700">
              <a:buFont typeface="Courier New" pitchFamily="49" charset="0"/>
              <a:buChar char="o"/>
              <a:defRPr/>
            </a:pPr>
            <a:r>
              <a:rPr lang="el-GR" sz="1800" dirty="0" smtClean="0"/>
              <a:t>Γραφείο υποστήριξης πιστοποίησης ποιότητας/διαδικασιών</a:t>
            </a:r>
          </a:p>
          <a:p>
            <a:pPr marL="628650" lvl="1" indent="-266700">
              <a:buFont typeface="Courier New" pitchFamily="49" charset="0"/>
              <a:buChar char="o"/>
              <a:defRPr/>
            </a:pPr>
            <a:r>
              <a:rPr lang="el-GR" sz="1800" dirty="0" smtClean="0"/>
              <a:t>Δημιουργία βάσης δεδομένων υποψηφίων και διαθέσιμων θέσεων εργασίας στη Μικροηλεκτρονική</a:t>
            </a:r>
          </a:p>
          <a:p>
            <a:pPr marL="628650" lvl="1" indent="-266700">
              <a:buFont typeface="Courier New" pitchFamily="49" charset="0"/>
              <a:buChar char="o"/>
              <a:defRPr/>
            </a:pPr>
            <a:r>
              <a:rPr lang="el-GR" sz="1800" dirty="0"/>
              <a:t>Υποστήριξη mi-</a:t>
            </a:r>
            <a:r>
              <a:rPr lang="el-GR" sz="1800" dirty="0" err="1"/>
              <a:t>Cluster</a:t>
            </a:r>
            <a:r>
              <a:rPr lang="el-GR" sz="1800" dirty="0"/>
              <a:t> για την καλύτερη αξιοποίηση των ερευνητικών αποτελεσμάτων</a:t>
            </a:r>
            <a:endParaRPr lang="el-GR" sz="1800" dirty="0" smtClean="0"/>
          </a:p>
          <a:p>
            <a:pPr marL="628650" lvl="1" indent="-266700">
              <a:buFont typeface="Courier New" pitchFamily="49" charset="0"/>
              <a:buChar char="o"/>
              <a:defRPr/>
            </a:pPr>
            <a:r>
              <a:rPr lang="el-GR" sz="1800" dirty="0" smtClean="0"/>
              <a:t>Επιστημονικά συνέδρια και </a:t>
            </a:r>
            <a:r>
              <a:rPr lang="en-US" sz="1800" dirty="0" smtClean="0"/>
              <a:t>summer schools </a:t>
            </a:r>
            <a:r>
              <a:rPr lang="el-GR" sz="1800" dirty="0" smtClean="0"/>
              <a:t>για νέους ερευνητές/ φοιτητές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36512" y="-6350"/>
            <a:ext cx="9217024" cy="6877050"/>
            <a:chOff x="-36512" y="-6350"/>
            <a:chExt cx="9217024" cy="6877050"/>
          </a:xfrm>
        </p:grpSpPr>
        <p:pic>
          <p:nvPicPr>
            <p:cNvPr id="35844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2" y="-6350"/>
              <a:ext cx="9217024" cy="6877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Text Placeholder 4"/>
            <p:cNvSpPr txBox="1">
              <a:spLocks/>
            </p:cNvSpPr>
            <p:nvPr/>
          </p:nvSpPr>
          <p:spPr>
            <a:xfrm>
              <a:off x="1547664" y="2922589"/>
              <a:ext cx="7632848" cy="1082476"/>
            </a:xfrm>
            <a:prstGeom prst="rect">
              <a:avLst/>
            </a:prstGeom>
            <a:solidFill>
              <a:srgbClr val="FFD629">
                <a:alpha val="94000"/>
              </a:srgbClr>
            </a:solidFill>
          </p:spPr>
          <p:txBody>
            <a:bodyPr/>
            <a:lstStyle>
              <a:lvl1pPr marL="182563" indent="-182563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20000"/>
                </a:spcBef>
                <a:buClr>
                  <a:srgbClr val="CC0000"/>
                </a:buClr>
              </a:pPr>
              <a:r>
                <a:rPr lang="en-US" sz="2800" b="1" dirty="0" smtClean="0">
                  <a:solidFill>
                    <a:srgbClr val="0065B0"/>
                  </a:solidFill>
                  <a:latin typeface="Calibri" pitchFamily="34" charset="0"/>
                  <a:ea typeface="Calibri" pitchFamily="34" charset="0"/>
                  <a:cs typeface="Calibri" pitchFamily="34" charset="0"/>
                </a:rPr>
                <a:t>[</a:t>
              </a:r>
              <a:r>
                <a:rPr lang="el-GR" sz="2400" dirty="0" smtClean="0">
                  <a:solidFill>
                    <a:srgbClr val="0065B0"/>
                  </a:solidFill>
                  <a:latin typeface="Calibri" pitchFamily="34" charset="0"/>
                  <a:ea typeface="Calibri" pitchFamily="34" charset="0"/>
                  <a:cs typeface="Calibri" pitchFamily="34" charset="0"/>
                </a:rPr>
                <a:t>Αποτελέσματα</a:t>
              </a:r>
              <a:r>
                <a:rPr lang="en-US" sz="2800" b="1" dirty="0" smtClean="0">
                  <a:solidFill>
                    <a:srgbClr val="0065B0"/>
                  </a:solidFill>
                  <a:latin typeface="Calibri" pitchFamily="34" charset="0"/>
                  <a:ea typeface="Calibri" pitchFamily="34" charset="0"/>
                  <a:cs typeface="Calibri" pitchFamily="34" charset="0"/>
                </a:rPr>
                <a:t>]</a:t>
              </a:r>
              <a:endParaRPr lang="el-GR" sz="2800" b="1" dirty="0">
                <a:solidFill>
                  <a:srgbClr val="0065B0"/>
                </a:solidFill>
                <a:latin typeface="Calibri" pitchFamily="34" charset="0"/>
                <a:ea typeface="Calibri" pitchFamily="34" charset="0"/>
                <a:cs typeface="Calibri" pitchFamily="34" charset="0"/>
              </a:endParaRPr>
            </a:p>
            <a:p>
              <a:pPr marL="0" indent="0" eaLnBrk="1" hangingPunct="1"/>
              <a:r>
                <a:rPr lang="el-GR" sz="2400" b="1" i="1" dirty="0" smtClean="0">
                  <a:solidFill>
                    <a:schemeClr val="bg1"/>
                  </a:solidFill>
                  <a:latin typeface="Calibri" pitchFamily="34" charset="0"/>
                  <a:ea typeface="Calibri" pitchFamily="34" charset="0"/>
                  <a:cs typeface="Calibri" pitchFamily="34" charset="0"/>
                </a:rPr>
                <a:t>Στόχοι και Δείκτες του Προγράμματος</a:t>
              </a:r>
              <a:r>
                <a:rPr lang="en-US" sz="2400" b="1" i="1" dirty="0" smtClean="0">
                  <a:solidFill>
                    <a:schemeClr val="bg1"/>
                  </a:solidFill>
                  <a:latin typeface="Calibri" pitchFamily="34" charset="0"/>
                  <a:ea typeface="Calibri" pitchFamily="34" charset="0"/>
                  <a:cs typeface="Calibri" pitchFamily="34" charset="0"/>
                </a:rPr>
                <a:t> </a:t>
              </a:r>
              <a:r>
                <a:rPr lang="el-GR" sz="2400" b="1" i="1" dirty="0" smtClean="0">
                  <a:solidFill>
                    <a:schemeClr val="bg1"/>
                  </a:solidFill>
                  <a:latin typeface="Calibri" pitchFamily="34" charset="0"/>
                  <a:ea typeface="Calibri" pitchFamily="34" charset="0"/>
                  <a:cs typeface="Calibri" pitchFamily="34" charset="0"/>
                </a:rPr>
                <a:t>Φ2-ΕΕΤΣΣΜ</a:t>
              </a:r>
              <a:endParaRPr lang="en-US" sz="2400" b="1" i="1" dirty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endParaRP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8304" y="116632"/>
              <a:ext cx="1396052" cy="121259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5" name="Title 1"/>
          <p:cNvSpPr txBox="1">
            <a:spLocks/>
          </p:cNvSpPr>
          <p:nvPr/>
        </p:nvSpPr>
        <p:spPr bwMode="auto">
          <a:xfrm>
            <a:off x="2097418" y="432548"/>
            <a:ext cx="709295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l-GR" sz="2400" b="1" dirty="0" smtClean="0">
                <a:solidFill>
                  <a:srgbClr val="CC0000"/>
                </a:solidFill>
                <a:latin typeface="Calibri" pitchFamily="34" charset="0"/>
              </a:rPr>
              <a:t>Αποτελέσματα – Μετρήσιμοι στόχοι Προγράμματος</a:t>
            </a:r>
            <a:endParaRPr lang="en-US" sz="2400" b="1" dirty="0">
              <a:solidFill>
                <a:srgbClr val="CC0000"/>
              </a:solidFill>
              <a:latin typeface="Calibri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77863" y="1340768"/>
            <a:ext cx="8229600" cy="4967957"/>
          </a:xfrm>
        </p:spPr>
        <p:txBody>
          <a:bodyPr/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endParaRPr lang="en-US" sz="1800" dirty="0" smtClean="0">
              <a:effectLst/>
              <a:ea typeface="Times New Roman"/>
              <a:cs typeface="Tahoma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l-GR" sz="1800" dirty="0" smtClean="0">
                <a:effectLst/>
                <a:ea typeface="Times New Roman"/>
                <a:cs typeface="Tahoma"/>
              </a:rPr>
              <a:t>Βαθμός μεταβολής του κύκλου εργασιών των συμμετεχουσών επιχειρήσεων: </a:t>
            </a:r>
            <a:r>
              <a:rPr lang="el-GR" sz="1800" b="1" dirty="0" smtClean="0">
                <a:effectLst/>
                <a:ea typeface="Times New Roman"/>
                <a:cs typeface="Tahoma"/>
              </a:rPr>
              <a:t>αύξηση 145,34%</a:t>
            </a:r>
            <a:endParaRPr lang="en-US" sz="1800" b="1" dirty="0" smtClean="0">
              <a:effectLst/>
              <a:ea typeface="Times New Roman"/>
              <a:cs typeface="Tahoma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l-GR" sz="1800" dirty="0" smtClean="0">
                <a:effectLst/>
                <a:ea typeface="Times New Roman"/>
                <a:cs typeface="Tahoma"/>
              </a:rPr>
              <a:t>Βαθμός μεταβολής της απασχόλησης των συμμετεχουσών επιχειρήσεων: </a:t>
            </a:r>
            <a:r>
              <a:rPr lang="el-GR" sz="1800" b="1" dirty="0" smtClean="0">
                <a:effectLst/>
                <a:ea typeface="Times New Roman"/>
                <a:cs typeface="Tahoma"/>
              </a:rPr>
              <a:t>αύξηση 69,70%</a:t>
            </a:r>
            <a:endParaRPr lang="en-US" sz="1800" b="1" dirty="0" smtClean="0">
              <a:effectLst/>
              <a:ea typeface="Times New Roman"/>
              <a:cs typeface="Tahoma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l-GR" sz="1800" dirty="0" smtClean="0">
                <a:effectLst/>
                <a:ea typeface="Times New Roman"/>
                <a:cs typeface="Tahoma"/>
              </a:rPr>
              <a:t>Βαθμός μεταβολής των εξαγωγών των συμμετεχουσών επιχειρήσεων</a:t>
            </a:r>
            <a:r>
              <a:rPr lang="en-US" sz="1800" dirty="0" smtClean="0">
                <a:effectLst/>
                <a:ea typeface="Times New Roman"/>
                <a:cs typeface="Tahoma"/>
              </a:rPr>
              <a:t>: </a:t>
            </a:r>
            <a:r>
              <a:rPr lang="el-GR" sz="1800" b="1" dirty="0" smtClean="0">
                <a:effectLst/>
                <a:ea typeface="Times New Roman"/>
                <a:cs typeface="Tahoma"/>
              </a:rPr>
              <a:t>αύξηση</a:t>
            </a:r>
            <a:r>
              <a:rPr lang="el-GR" sz="1800" dirty="0" smtClean="0">
                <a:effectLst/>
                <a:ea typeface="Times New Roman"/>
                <a:cs typeface="Tahoma"/>
              </a:rPr>
              <a:t> </a:t>
            </a:r>
            <a:r>
              <a:rPr lang="el-GR" sz="1800" b="1" dirty="0" smtClean="0">
                <a:effectLst/>
                <a:ea typeface="Times New Roman"/>
                <a:cs typeface="Tahoma"/>
              </a:rPr>
              <a:t>108,45%</a:t>
            </a:r>
            <a:endParaRPr lang="en-US" sz="1800" dirty="0" smtClean="0">
              <a:effectLst/>
              <a:ea typeface="Times New Roman"/>
              <a:cs typeface="Times New Roman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l-GR" sz="1800" dirty="0" smtClean="0">
                <a:effectLst/>
                <a:ea typeface="Times New Roman"/>
                <a:cs typeface="Tahoma"/>
              </a:rPr>
              <a:t>Μεταβολή των επενδύσεων από Ιδιώτες Επενδυτές των συμμετεχουσών επιχειρήσεων: </a:t>
            </a:r>
            <a:r>
              <a:rPr lang="el-GR" sz="1800" b="1" dirty="0" smtClean="0">
                <a:effectLst/>
                <a:ea typeface="Times New Roman"/>
                <a:cs typeface="Tahoma"/>
              </a:rPr>
              <a:t>αύξηση 269,34%</a:t>
            </a:r>
            <a:endParaRPr lang="en-US" sz="1800" dirty="0" smtClean="0">
              <a:effectLst/>
              <a:ea typeface="Times New Roman"/>
              <a:cs typeface="Times New Roman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l-GR" sz="1800" dirty="0" smtClean="0">
                <a:effectLst/>
                <a:ea typeface="Times New Roman"/>
                <a:cs typeface="Tahoma"/>
              </a:rPr>
              <a:t>Μεταβολή των καταθέσεων αιτήσεων διπλωμάτων ευρεσιτεχνίας: </a:t>
            </a:r>
            <a:r>
              <a:rPr lang="el-GR" sz="1800" b="1" dirty="0" smtClean="0">
                <a:effectLst/>
                <a:ea typeface="Times New Roman"/>
                <a:cs typeface="Tahoma"/>
              </a:rPr>
              <a:t>αύξηση 177,27%</a:t>
            </a:r>
            <a:endParaRPr lang="en-US" sz="1800" dirty="0" smtClean="0">
              <a:effectLst/>
              <a:ea typeface="Times New Roman"/>
              <a:cs typeface="Times New Roman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l-GR" sz="1800" dirty="0" smtClean="0">
                <a:effectLst/>
                <a:ea typeface="Times New Roman"/>
                <a:cs typeface="Tahoma"/>
              </a:rPr>
              <a:t>Μεταβολή των διπλωματικών και διδακτορικών που εκπονούνται σε συνεργασία με τη Βιομηχανία των συμμετεχόντων ακαδημαϊκών και ερευνητικών φορέων:  </a:t>
            </a:r>
            <a:r>
              <a:rPr lang="el-GR" sz="1800" b="1" dirty="0" smtClean="0">
                <a:effectLst/>
                <a:ea typeface="Times New Roman"/>
                <a:cs typeface="Tahoma"/>
              </a:rPr>
              <a:t>αύξηση 106,00%</a:t>
            </a:r>
            <a:endParaRPr lang="en-US" sz="1800" dirty="0" smtClean="0">
              <a:effectLst/>
              <a:ea typeface="Times New Roman"/>
              <a:cs typeface="Times New Roman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US" sz="1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548680"/>
            <a:ext cx="8229600" cy="792162"/>
          </a:xfrm>
        </p:spPr>
        <p:txBody>
          <a:bodyPr/>
          <a:lstStyle/>
          <a:p>
            <a:pPr algn="ctr"/>
            <a:r>
              <a:rPr lang="el-GR" sz="2400" b="1" dirty="0"/>
              <a:t>Δείκτες Υλοποίησης </a:t>
            </a:r>
            <a:r>
              <a:rPr lang="el-GR" sz="2400" b="1" dirty="0" smtClean="0"/>
              <a:t>ΕΣΠΑ 2007-2013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863" y="1578198"/>
            <a:ext cx="8229600" cy="5279802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el-GR" sz="2000" b="1" dirty="0"/>
              <a:t>40</a:t>
            </a:r>
            <a:r>
              <a:rPr lang="en-US" sz="2000" dirty="0"/>
              <a:t> </a:t>
            </a:r>
            <a:r>
              <a:rPr lang="el-GR" sz="2000" dirty="0"/>
              <a:t>Επιχειρήσεις – </a:t>
            </a:r>
            <a:r>
              <a:rPr lang="el-GR" sz="2000" b="1" dirty="0"/>
              <a:t>13</a:t>
            </a:r>
            <a:r>
              <a:rPr lang="el-GR" sz="2000" dirty="0"/>
              <a:t> Ακαδημαϊκοί &amp; Ερευνητικοί φορείς</a:t>
            </a:r>
          </a:p>
          <a:p>
            <a:pPr>
              <a:lnSpc>
                <a:spcPct val="140000"/>
              </a:lnSpc>
            </a:pPr>
            <a:r>
              <a:rPr lang="el-GR" sz="2000" dirty="0"/>
              <a:t>Ανθρωπομήνες (ΙΠΑ) σε </a:t>
            </a:r>
            <a:r>
              <a:rPr lang="el-GR" sz="2000" b="1" dirty="0"/>
              <a:t>Ε&amp;Α</a:t>
            </a:r>
            <a:r>
              <a:rPr lang="el-GR" sz="2000" dirty="0"/>
              <a:t> &gt; </a:t>
            </a:r>
            <a:r>
              <a:rPr lang="en-US" sz="2000" b="1" dirty="0" smtClean="0"/>
              <a:t>9</a:t>
            </a:r>
            <a:r>
              <a:rPr lang="el-GR" sz="2000" b="1" dirty="0" smtClean="0"/>
              <a:t>.</a:t>
            </a:r>
            <a:r>
              <a:rPr lang="en-US" sz="2000" b="1" dirty="0"/>
              <a:t>0</a:t>
            </a:r>
            <a:r>
              <a:rPr lang="en-US" sz="2000" b="1" dirty="0" smtClean="0"/>
              <a:t>00</a:t>
            </a:r>
            <a:endParaRPr lang="el-GR" sz="2000" b="1" dirty="0"/>
          </a:p>
          <a:p>
            <a:pPr>
              <a:lnSpc>
                <a:spcPct val="140000"/>
              </a:lnSpc>
            </a:pPr>
            <a:r>
              <a:rPr lang="el-GR" sz="2000" b="1" dirty="0"/>
              <a:t>120 </a:t>
            </a:r>
            <a:r>
              <a:rPr lang="el-GR" sz="2000" dirty="0"/>
              <a:t>διακεκριμένοι</a:t>
            </a:r>
            <a:r>
              <a:rPr lang="el-GR" sz="2000" b="1" dirty="0"/>
              <a:t> </a:t>
            </a:r>
            <a:r>
              <a:rPr lang="el-GR" sz="2000" dirty="0"/>
              <a:t>Έλληνες επιστήμονες/εμπειρογνώμονες από όλο τον κόσμο αξιολογούν την πορεία των υλοποιούμενων έργων</a:t>
            </a:r>
          </a:p>
          <a:p>
            <a:pPr>
              <a:lnSpc>
                <a:spcPct val="140000"/>
              </a:lnSpc>
            </a:pPr>
            <a:r>
              <a:rPr lang="el-GR" sz="2000" dirty="0"/>
              <a:t>Έλεγχοι-Πιστοποιήσεις υλοποιούμενων έργων &gt; </a:t>
            </a:r>
            <a:r>
              <a:rPr lang="el-GR" sz="2000" b="1" dirty="0"/>
              <a:t>1</a:t>
            </a:r>
            <a:r>
              <a:rPr lang="en-US" sz="2000" b="1" dirty="0"/>
              <a:t>6</a:t>
            </a:r>
            <a:r>
              <a:rPr lang="el-GR" sz="2000" b="1" dirty="0"/>
              <a:t>0</a:t>
            </a:r>
          </a:p>
          <a:p>
            <a:pPr>
              <a:lnSpc>
                <a:spcPct val="140000"/>
              </a:lnSpc>
            </a:pPr>
            <a:r>
              <a:rPr lang="el-GR" sz="2000" b="1" dirty="0"/>
              <a:t>&gt;50 </a:t>
            </a:r>
            <a:r>
              <a:rPr lang="el-GR" sz="2000" dirty="0"/>
              <a:t>εκδηλώσεις στις οποίες έχει παρουσιαστεί το Πρόγραμμα διεθνώς</a:t>
            </a:r>
            <a:endParaRPr lang="en-US" sz="2000" dirty="0"/>
          </a:p>
          <a:p>
            <a:pPr marL="182563" lvl="1" indent="-182563">
              <a:lnSpc>
                <a:spcPct val="140000"/>
              </a:lnSpc>
              <a:defRPr/>
            </a:pPr>
            <a:r>
              <a:rPr lang="el-GR" b="1" dirty="0" smtClean="0"/>
              <a:t>&gt;</a:t>
            </a:r>
            <a:r>
              <a:rPr lang="en-US" b="1" dirty="0" smtClean="0"/>
              <a:t>100</a:t>
            </a:r>
            <a:r>
              <a:rPr lang="el-GR" b="1" dirty="0" smtClean="0"/>
              <a:t> </a:t>
            </a:r>
            <a:r>
              <a:rPr lang="el-GR" dirty="0"/>
              <a:t>αιτήσεις διπλωμάτων ευρεσιτεχνίας</a:t>
            </a:r>
          </a:p>
          <a:p>
            <a:pPr marL="182563" lvl="1" indent="-182563">
              <a:lnSpc>
                <a:spcPct val="140000"/>
              </a:lnSpc>
              <a:defRPr/>
            </a:pPr>
            <a:r>
              <a:rPr lang="el-GR" b="1" dirty="0"/>
              <a:t>&gt;30 </a:t>
            </a:r>
            <a:r>
              <a:rPr lang="el-GR" dirty="0"/>
              <a:t>πιστοποιήσεις ποιότητας</a:t>
            </a:r>
          </a:p>
          <a:p>
            <a:pPr marL="182563" lvl="1" indent="-182563">
              <a:lnSpc>
                <a:spcPct val="140000"/>
              </a:lnSpc>
              <a:defRPr/>
            </a:pPr>
            <a:r>
              <a:rPr lang="el-GR" b="1" dirty="0"/>
              <a:t>&gt;120 </a:t>
            </a:r>
            <a:r>
              <a:rPr lang="el-GR" dirty="0"/>
              <a:t>διπλωματικές και διδακτορικές διατριβές</a:t>
            </a:r>
          </a:p>
          <a:p>
            <a:pPr marL="182563" lvl="1" indent="-182563">
              <a:lnSpc>
                <a:spcPct val="140000"/>
              </a:lnSpc>
              <a:defRPr/>
            </a:pPr>
            <a:r>
              <a:rPr lang="el-GR" b="1" dirty="0"/>
              <a:t>1 </a:t>
            </a:r>
            <a:r>
              <a:rPr lang="el-GR" dirty="0" err="1"/>
              <a:t>ιστοτόπος</a:t>
            </a:r>
            <a:r>
              <a:rPr lang="el-GR" dirty="0"/>
              <a:t>: </a:t>
            </a:r>
            <a:r>
              <a:rPr lang="en-US" sz="1800" dirty="0">
                <a:hlinkClick r:id="rId2"/>
              </a:rPr>
              <a:t>http://</a:t>
            </a:r>
            <a:r>
              <a:rPr lang="en-US" sz="1800" dirty="0" smtClean="0">
                <a:hlinkClick r:id="rId2"/>
              </a:rPr>
              <a:t>www.corallia.org/el/activity-fields/imb.html</a:t>
            </a:r>
            <a:r>
              <a:rPr lang="en-US" sz="1800" dirty="0" smtClean="0"/>
              <a:t> </a:t>
            </a:r>
            <a:endParaRPr lang="el-GR" sz="1800" dirty="0"/>
          </a:p>
        </p:txBody>
      </p:sp>
    </p:spTree>
    <p:extLst>
      <p:ext uri="{BB962C8B-B14F-4D97-AF65-F5344CB8AC3E}">
        <p14:creationId xmlns:p14="http://schemas.microsoft.com/office/powerpoint/2010/main" val="339987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4"/>
          <p:cNvSpPr txBox="1">
            <a:spLocks/>
          </p:cNvSpPr>
          <p:nvPr/>
        </p:nvSpPr>
        <p:spPr>
          <a:xfrm>
            <a:off x="722313" y="2922588"/>
            <a:ext cx="7772400" cy="1500187"/>
          </a:xfrm>
          <a:prstGeom prst="rect">
            <a:avLst/>
          </a:prstGeom>
        </p:spPr>
        <p:txBody>
          <a:bodyPr/>
          <a:lstStyle>
            <a:lvl1pPr marL="182563" indent="-1825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buClr>
                <a:srgbClr val="CC0000"/>
              </a:buClr>
            </a:pPr>
            <a:r>
              <a:rPr lang="en-US" sz="2800" b="1" dirty="0">
                <a:solidFill>
                  <a:srgbClr val="7F7F7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[</a:t>
            </a:r>
            <a:r>
              <a:rPr lang="en-US" sz="2800" dirty="0">
                <a:latin typeface="Calibri" pitchFamily="34" charset="0"/>
                <a:ea typeface="Calibri" pitchFamily="34" charset="0"/>
                <a:cs typeface="Calibri" pitchFamily="34" charset="0"/>
              </a:rPr>
              <a:t>Clusters</a:t>
            </a:r>
            <a:r>
              <a:rPr lang="en-US" sz="2800" b="1" dirty="0" smtClean="0">
                <a:solidFill>
                  <a:srgbClr val="7F7F7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]</a:t>
            </a:r>
            <a:endParaRPr lang="el-GR" sz="2800" b="1" dirty="0">
              <a:solidFill>
                <a:srgbClr val="7F7F7F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 title="Επενδύσεθς"/>
          <p:cNvGraphicFramePr/>
          <p:nvPr>
            <p:extLst>
              <p:ext uri="{D42A27DB-BD31-4B8C-83A1-F6EECF244321}">
                <p14:modId xmlns:p14="http://schemas.microsoft.com/office/powerpoint/2010/main" val="1474210950"/>
              </p:ext>
            </p:extLst>
          </p:nvPr>
        </p:nvGraphicFramePr>
        <p:xfrm>
          <a:off x="16049" y="916385"/>
          <a:ext cx="9144000" cy="5942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1"/>
          <p:cNvSpPr txBox="1">
            <a:spLocks/>
          </p:cNvSpPr>
          <p:nvPr/>
        </p:nvSpPr>
        <p:spPr bwMode="auto">
          <a:xfrm>
            <a:off x="2075015" y="332656"/>
            <a:ext cx="6768406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l-GR" sz="2400" b="1" dirty="0">
                <a:solidFill>
                  <a:srgbClr val="CC0000"/>
                </a:solidFill>
                <a:latin typeface="Calibri" pitchFamily="34" charset="0"/>
              </a:rPr>
              <a:t>Επιτυχημένες Ιστορίες: </a:t>
            </a:r>
          </a:p>
          <a:p>
            <a:r>
              <a:rPr lang="el-GR" sz="2400" b="1" dirty="0" smtClean="0">
                <a:solidFill>
                  <a:srgbClr val="CC0000"/>
                </a:solidFill>
                <a:latin typeface="Calibri" pitchFamily="34" charset="0"/>
              </a:rPr>
              <a:t>προσέλκυση </a:t>
            </a:r>
            <a:r>
              <a:rPr lang="el-GR" sz="2400" b="1" dirty="0" smtClean="0">
                <a:solidFill>
                  <a:srgbClr val="CC0000"/>
                </a:solidFill>
                <a:latin typeface="Calibri" pitchFamily="34" charset="0"/>
              </a:rPr>
              <a:t>επενδύσεων με </a:t>
            </a:r>
            <a:r>
              <a:rPr lang="el-GR" sz="2400" b="1" dirty="0">
                <a:solidFill>
                  <a:srgbClr val="CC0000"/>
                </a:solidFill>
                <a:latin typeface="Calibri" pitchFamily="34" charset="0"/>
              </a:rPr>
              <a:t>αρωγό το ΕΣΠΑ</a:t>
            </a:r>
            <a:endParaRPr lang="en-US" sz="2400" b="1" dirty="0">
              <a:solidFill>
                <a:srgbClr val="CC0000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6592" y="1196752"/>
            <a:ext cx="7703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l-GR" sz="20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rPr>
              <a:t>Επενδύσεις</a:t>
            </a:r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rPr>
              <a:t> </a:t>
            </a:r>
            <a:r>
              <a:rPr lang="el-GR" sz="20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rPr>
              <a:t>από </a:t>
            </a:r>
            <a:r>
              <a:rPr lang="el-GR" sz="20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rPr>
              <a:t>Ιδιώτες </a:t>
            </a:r>
            <a:r>
              <a:rPr lang="el-GR" sz="20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rPr>
              <a:t>Επενδυτές </a:t>
            </a:r>
            <a:r>
              <a:rPr lang="el-GR" sz="20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rPr>
              <a:t>για την υπαγωγή στο Πρόγραμμα</a:t>
            </a:r>
            <a:endParaRPr lang="el-GR" sz="2000" b="1" dirty="0">
              <a:solidFill>
                <a:schemeClr val="bg1">
                  <a:lumMod val="50000"/>
                </a:schemeClr>
              </a:solidFill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2050" name="Picture 2" descr="http://www.picturesnew.com/media/images/euro-logo-gold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039" y="3861048"/>
            <a:ext cx="720080" cy="540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41937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u-blox acquires Antc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443" y="1916832"/>
            <a:ext cx="1431898" cy="451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inaccess.com/images/logo%20low%20rgb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875" y="3390985"/>
            <a:ext cx="648072" cy="576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http://www.corallia.org/images/stories/clusters/labels/irida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294" y="4103374"/>
            <a:ext cx="917185" cy="530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993808"/>
            <a:ext cx="1252328" cy="33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http://meazon.com/images/logo.pn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473" y="5642084"/>
            <a:ext cx="1155728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382625" y="1948512"/>
            <a:ext cx="9733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latin typeface="Calibri" panose="020F0502020204030204" pitchFamily="34" charset="0"/>
              </a:rPr>
              <a:t>CEVA @2011</a:t>
            </a:r>
            <a:endParaRPr lang="el-GR" sz="1400" dirty="0">
              <a:latin typeface="Calibri" panose="020F0502020204030204" pitchFamily="34" charset="0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313274" y="2188897"/>
            <a:ext cx="967698" cy="0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2967117" y="2898523"/>
            <a:ext cx="2890553" cy="0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6449374" y="2011878"/>
            <a:ext cx="1290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l-GR" dirty="0" smtClean="0">
                <a:solidFill>
                  <a:srgbClr val="000000"/>
                </a:solidFill>
                <a:latin typeface="Calibri" panose="020F0502020204030204" pitchFamily="34" charset="0"/>
              </a:rPr>
              <a:t>8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,</a:t>
            </a:r>
            <a:r>
              <a:rPr lang="el-GR" dirty="0" smtClean="0">
                <a:solidFill>
                  <a:srgbClr val="000000"/>
                </a:solidFill>
                <a:latin typeface="Calibri" panose="020F0502020204030204" pitchFamily="34" charset="0"/>
              </a:rPr>
              <a:t>5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l-GR" dirty="0" smtClean="0">
                <a:solidFill>
                  <a:srgbClr val="000000"/>
                </a:solidFill>
                <a:latin typeface="Calibri" panose="020F0502020204030204" pitchFamily="34" charset="0"/>
              </a:rPr>
              <a:t>εκ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. €</a:t>
            </a:r>
            <a:endParaRPr lang="el-GR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150845" y="2636912"/>
            <a:ext cx="2717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l-GR" sz="1400" dirty="0" smtClean="0">
                <a:latin typeface="Calibri" panose="020F0502020204030204" pitchFamily="34" charset="0"/>
                <a:ea typeface="Calibri"/>
                <a:cs typeface="Times New Roman"/>
              </a:rPr>
              <a:t>Στρατηγική </a:t>
            </a:r>
            <a:r>
              <a:rPr lang="el-GR" sz="1400" dirty="0" smtClean="0">
                <a:latin typeface="Calibri" panose="020F0502020204030204" pitchFamily="34" charset="0"/>
                <a:ea typeface="Calibri"/>
                <a:cs typeface="Times New Roman"/>
              </a:rPr>
              <a:t>εξαγορά </a:t>
            </a:r>
            <a:endParaRPr lang="en-US" sz="1400" dirty="0" smtClean="0">
              <a:latin typeface="Calibri" panose="020F0502020204030204" pitchFamily="34" charset="0"/>
              <a:ea typeface="Calibri"/>
              <a:cs typeface="Times New Roman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l-GR" sz="1400" dirty="0" smtClean="0">
                <a:latin typeface="Calibri" panose="020F0502020204030204" pitchFamily="34" charset="0"/>
                <a:ea typeface="Calibri"/>
                <a:cs typeface="Times New Roman"/>
              </a:rPr>
              <a:t>της </a:t>
            </a:r>
            <a:r>
              <a:rPr lang="en-US" sz="1400" dirty="0" err="1" smtClean="0">
                <a:latin typeface="Calibri" panose="020F0502020204030204" pitchFamily="34" charset="0"/>
                <a:ea typeface="Calibri"/>
                <a:cs typeface="Times New Roman"/>
              </a:rPr>
              <a:t>Elxys</a:t>
            </a:r>
            <a:r>
              <a:rPr lang="en-US" sz="1400" dirty="0" smtClean="0">
                <a:latin typeface="Calibri" panose="020F0502020204030204" pitchFamily="34" charset="0"/>
                <a:ea typeface="Calibri"/>
                <a:cs typeface="Times New Roman"/>
              </a:rPr>
              <a:t> Innovations</a:t>
            </a:r>
            <a:r>
              <a:rPr lang="el-GR" sz="1400" dirty="0" smtClean="0">
                <a:latin typeface="Calibri" panose="020F0502020204030204" pitchFamily="34" charset="0"/>
                <a:ea typeface="Calibri"/>
                <a:cs typeface="Times New Roman"/>
              </a:rPr>
              <a:t> @2010</a:t>
            </a:r>
            <a:endParaRPr lang="el-GR" sz="1400" dirty="0">
              <a:latin typeface="Calibri" panose="020F0502020204030204" pitchFamily="34" charset="0"/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1749422" y="4395833"/>
            <a:ext cx="4614181" cy="0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931389" y="4107063"/>
            <a:ext cx="2762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Calibri" panose="020F0502020204030204" pitchFamily="34" charset="0"/>
                <a:ea typeface="Calibri"/>
                <a:cs typeface="Times New Roman"/>
              </a:rPr>
              <a:t>VC</a:t>
            </a:r>
            <a:r>
              <a:rPr lang="el-GR" sz="1400" dirty="0">
                <a:latin typeface="Calibri" panose="020F0502020204030204" pitchFamily="34" charset="0"/>
                <a:ea typeface="Calibri"/>
                <a:cs typeface="Times New Roman"/>
              </a:rPr>
              <a:t> (</a:t>
            </a:r>
            <a:r>
              <a:rPr lang="en-US" sz="1400" dirty="0">
                <a:latin typeface="Calibri" panose="020F0502020204030204" pitchFamily="34" charset="0"/>
                <a:ea typeface="Calibri"/>
                <a:cs typeface="Times New Roman"/>
              </a:rPr>
              <a:t>Alpha Venture Capital</a:t>
            </a:r>
            <a:r>
              <a:rPr lang="el-GR" sz="1400" dirty="0">
                <a:latin typeface="Calibri" panose="020F0502020204030204" pitchFamily="34" charset="0"/>
                <a:ea typeface="Calibri"/>
                <a:cs typeface="Times New Roman"/>
              </a:rPr>
              <a:t>)</a:t>
            </a:r>
            <a:r>
              <a:rPr lang="en-US" sz="1400" dirty="0">
                <a:latin typeface="Calibri" panose="020F0502020204030204" pitchFamily="34" charset="0"/>
                <a:ea typeface="Calibri"/>
                <a:cs typeface="Times New Roman"/>
              </a:rPr>
              <a:t> </a:t>
            </a:r>
            <a:endParaRPr lang="el-GR" sz="1400" dirty="0" smtClean="0">
              <a:latin typeface="Calibri" panose="020F0502020204030204" pitchFamily="34" charset="0"/>
              <a:ea typeface="Calibri"/>
              <a:cs typeface="Times New Roman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latin typeface="Calibri" panose="020F0502020204030204" pitchFamily="34" charset="0"/>
                <a:ea typeface="Calibri"/>
                <a:cs typeface="Times New Roman"/>
              </a:rPr>
              <a:t>@2013</a:t>
            </a:r>
            <a:endParaRPr lang="el-GR" sz="1400" dirty="0">
              <a:latin typeface="Calibri" panose="020F0502020204030204" pitchFamily="34" charset="0"/>
              <a:ea typeface="Calibri"/>
              <a:cs typeface="Times New Roman"/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>
            <a:off x="3087982" y="5183614"/>
            <a:ext cx="3500242" cy="0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059832" y="4922004"/>
            <a:ext cx="349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l-GR" sz="1400" dirty="0" smtClean="0">
                <a:latin typeface="Calibri" panose="020F0502020204030204" pitchFamily="34" charset="0"/>
                <a:ea typeface="Calibri"/>
                <a:cs typeface="Times New Roman"/>
              </a:rPr>
              <a:t>Επένδυση από </a:t>
            </a:r>
            <a:r>
              <a:rPr lang="en-US" sz="1400" dirty="0" smtClean="0">
                <a:latin typeface="Calibri" panose="020F0502020204030204" pitchFamily="34" charset="0"/>
                <a:ea typeface="Calibri"/>
                <a:cs typeface="Times New Roman"/>
              </a:rPr>
              <a:t>VC </a:t>
            </a:r>
            <a:r>
              <a:rPr lang="el-GR" sz="1400" dirty="0">
                <a:latin typeface="Calibri" panose="020F0502020204030204" pitchFamily="34" charset="0"/>
                <a:ea typeface="Calibri"/>
                <a:cs typeface="Times New Roman"/>
              </a:rPr>
              <a:t>(</a:t>
            </a:r>
            <a:r>
              <a:rPr lang="en-US" sz="1400" dirty="0">
                <a:latin typeface="Calibri" panose="020F0502020204030204" pitchFamily="34" charset="0"/>
                <a:ea typeface="Calibri"/>
                <a:cs typeface="Times New Roman"/>
              </a:rPr>
              <a:t>Odyssey Venture Partners</a:t>
            </a:r>
            <a:r>
              <a:rPr lang="el-GR" sz="1400" dirty="0" smtClean="0">
                <a:latin typeface="Calibri" panose="020F0502020204030204" pitchFamily="34" charset="0"/>
                <a:ea typeface="Calibri"/>
                <a:cs typeface="Times New Roman"/>
              </a:rPr>
              <a:t>)</a:t>
            </a:r>
            <a:r>
              <a:rPr lang="en-US" sz="1400" dirty="0" smtClean="0">
                <a:latin typeface="Calibri" panose="020F0502020204030204" pitchFamily="34" charset="0"/>
                <a:ea typeface="Calibri"/>
                <a:cs typeface="Times New Roman"/>
              </a:rPr>
              <a:t> </a:t>
            </a:r>
            <a:r>
              <a:rPr lang="el-GR" sz="1400" dirty="0" smtClean="0">
                <a:latin typeface="Calibri" panose="020F0502020204030204" pitchFamily="34" charset="0"/>
                <a:ea typeface="Calibri"/>
                <a:cs typeface="Times New Roman"/>
              </a:rPr>
              <a:t/>
            </a:r>
            <a:br>
              <a:rPr lang="el-GR" sz="1400" dirty="0" smtClean="0">
                <a:latin typeface="Calibri" panose="020F0502020204030204" pitchFamily="34" charset="0"/>
                <a:ea typeface="Calibri"/>
                <a:cs typeface="Times New Roman"/>
              </a:rPr>
            </a:br>
            <a:r>
              <a:rPr lang="en-US" sz="1400" dirty="0" smtClean="0">
                <a:latin typeface="Calibri" panose="020F0502020204030204" pitchFamily="34" charset="0"/>
                <a:ea typeface="Calibri"/>
                <a:cs typeface="Times New Roman"/>
              </a:rPr>
              <a:t>@2013</a:t>
            </a:r>
            <a:endParaRPr lang="el-GR" sz="1400" dirty="0">
              <a:latin typeface="Calibri" panose="020F0502020204030204" pitchFamily="34" charset="0"/>
              <a:ea typeface="Calibri"/>
              <a:cs typeface="Times New Roman"/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 flipV="1">
            <a:off x="2289847" y="5903694"/>
            <a:ext cx="4073756" cy="26425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344980" y="5642084"/>
            <a:ext cx="2762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Calibri" panose="020F0502020204030204" pitchFamily="34" charset="0"/>
                <a:ea typeface="Calibri"/>
                <a:cs typeface="Times New Roman"/>
              </a:rPr>
              <a:t>VC </a:t>
            </a:r>
            <a:r>
              <a:rPr lang="el-GR" sz="1400" dirty="0">
                <a:latin typeface="Calibri" panose="020F0502020204030204" pitchFamily="34" charset="0"/>
                <a:ea typeface="Calibri"/>
                <a:cs typeface="Times New Roman"/>
              </a:rPr>
              <a:t>(</a:t>
            </a:r>
            <a:r>
              <a:rPr lang="en-US" sz="1400" dirty="0">
                <a:latin typeface="Calibri" panose="020F0502020204030204" pitchFamily="34" charset="0"/>
                <a:ea typeface="Calibri"/>
                <a:cs typeface="Times New Roman"/>
              </a:rPr>
              <a:t>Alpha Venture Capital</a:t>
            </a:r>
            <a:r>
              <a:rPr lang="el-GR" sz="1400" dirty="0" smtClean="0">
                <a:latin typeface="Calibri" panose="020F0502020204030204" pitchFamily="34" charset="0"/>
                <a:ea typeface="Calibri"/>
                <a:cs typeface="Times New Roman"/>
              </a:rPr>
              <a:t>)</a:t>
            </a:r>
            <a:endParaRPr lang="el-GR" sz="1400" dirty="0">
              <a:latin typeface="Calibri" panose="020F0502020204030204" pitchFamily="34" charset="0"/>
              <a:ea typeface="Calibri"/>
              <a:cs typeface="Times New Roman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latin typeface="Calibri" panose="020F0502020204030204" pitchFamily="34" charset="0"/>
                <a:ea typeface="Calibri"/>
                <a:cs typeface="Times New Roman"/>
              </a:rPr>
              <a:t>@2013</a:t>
            </a:r>
            <a:endParaRPr lang="el-GR" sz="1400" dirty="0">
              <a:latin typeface="Calibri" panose="020F0502020204030204" pitchFamily="34" charset="0"/>
              <a:ea typeface="Calibri"/>
              <a:cs typeface="Times New Roman"/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 flipV="1">
            <a:off x="2864714" y="3699160"/>
            <a:ext cx="3944867" cy="1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3367461" y="3416915"/>
            <a:ext cx="2685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Calibri" panose="020F0502020204030204" pitchFamily="34" charset="0"/>
                <a:ea typeface="Calibri"/>
                <a:cs typeface="Times New Roman"/>
              </a:rPr>
              <a:t>VC (Piraeus </a:t>
            </a:r>
            <a:r>
              <a:rPr lang="en-US" sz="1400" dirty="0" err="1">
                <a:latin typeface="Calibri" panose="020F0502020204030204" pitchFamily="34" charset="0"/>
                <a:ea typeface="Calibri"/>
                <a:cs typeface="Times New Roman"/>
              </a:rPr>
              <a:t>Taneo</a:t>
            </a:r>
            <a:r>
              <a:rPr lang="en-US" sz="1400" dirty="0">
                <a:latin typeface="Calibri" panose="020F0502020204030204" pitchFamily="34" charset="0"/>
                <a:ea typeface="Calibri"/>
                <a:cs typeface="Times New Roman"/>
              </a:rPr>
              <a:t> Capital Fund</a:t>
            </a:r>
            <a:r>
              <a:rPr lang="en-US" sz="1400" dirty="0" smtClean="0">
                <a:latin typeface="Calibri" panose="020F0502020204030204" pitchFamily="34" charset="0"/>
                <a:ea typeface="Calibri"/>
                <a:cs typeface="Times New Roman"/>
              </a:rPr>
              <a:t>) </a:t>
            </a:r>
            <a:endParaRPr lang="el-GR" sz="1400" dirty="0" smtClean="0">
              <a:latin typeface="Calibri" panose="020F0502020204030204" pitchFamily="34" charset="0"/>
              <a:ea typeface="Calibri"/>
              <a:cs typeface="Times New Roman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latin typeface="Calibri" panose="020F0502020204030204" pitchFamily="34" charset="0"/>
                <a:ea typeface="Calibri"/>
                <a:cs typeface="Times New Roman"/>
              </a:rPr>
              <a:t>@2013</a:t>
            </a:r>
            <a:endParaRPr lang="el-GR" sz="1400" dirty="0">
              <a:latin typeface="Calibri" panose="020F0502020204030204" pitchFamily="34" charset="0"/>
              <a:ea typeface="Calibri"/>
              <a:cs typeface="Times New Roman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948264" y="3514494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5 </a:t>
            </a:r>
            <a:r>
              <a:rPr lang="el-GR" dirty="0" smtClean="0">
                <a:solidFill>
                  <a:srgbClr val="000000"/>
                </a:solidFill>
                <a:latin typeface="Calibri" panose="020F0502020204030204" pitchFamily="34" charset="0"/>
              </a:rPr>
              <a:t>εκ.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 €</a:t>
            </a:r>
            <a:endParaRPr lang="el-GR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423776" y="4193963"/>
            <a:ext cx="1388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1,5 </a:t>
            </a:r>
            <a:r>
              <a:rPr lang="el-GR" dirty="0" smtClean="0">
                <a:solidFill>
                  <a:srgbClr val="000000"/>
                </a:solidFill>
                <a:latin typeface="Calibri" panose="020F0502020204030204" pitchFamily="34" charset="0"/>
              </a:rPr>
              <a:t>εκ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. €</a:t>
            </a:r>
            <a:endParaRPr lang="el-GR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504684" y="5717747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2 </a:t>
            </a:r>
            <a:r>
              <a:rPr lang="el-GR" dirty="0" smtClean="0">
                <a:solidFill>
                  <a:srgbClr val="000000"/>
                </a:solidFill>
                <a:latin typeface="Calibri" panose="020F0502020204030204" pitchFamily="34" charset="0"/>
              </a:rPr>
              <a:t>εκ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. €</a:t>
            </a:r>
            <a:endParaRPr lang="el-GR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cxnSp>
        <p:nvCxnSpPr>
          <p:cNvPr id="63" name="Straight Arrow Connector 62"/>
          <p:cNvCxnSpPr/>
          <p:nvPr/>
        </p:nvCxnSpPr>
        <p:spPr>
          <a:xfrm>
            <a:off x="4297945" y="2194132"/>
            <a:ext cx="2065658" cy="0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4726249" y="1922090"/>
            <a:ext cx="10717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latin typeface="Calibri" panose="020F0502020204030204" pitchFamily="34" charset="0"/>
              </a:rPr>
              <a:t>u-</a:t>
            </a:r>
            <a:r>
              <a:rPr lang="en-US" sz="1400" dirty="0" err="1" smtClean="0">
                <a:latin typeface="Calibri" panose="020F0502020204030204" pitchFamily="34" charset="0"/>
              </a:rPr>
              <a:t>blox</a:t>
            </a:r>
            <a:r>
              <a:rPr lang="en-US" sz="1400" dirty="0" smtClean="0">
                <a:latin typeface="Calibri" panose="020F0502020204030204" pitchFamily="34" charset="0"/>
              </a:rPr>
              <a:t> @2014</a:t>
            </a:r>
            <a:endParaRPr lang="el-GR" sz="1400" dirty="0">
              <a:latin typeface="Calibri" panose="020F0502020204030204" pitchFamily="34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 bwMode="auto">
          <a:xfrm>
            <a:off x="2075015" y="332656"/>
            <a:ext cx="6768406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l-GR" sz="2400" b="1" dirty="0">
                <a:solidFill>
                  <a:srgbClr val="CC0000"/>
                </a:solidFill>
                <a:latin typeface="Calibri" pitchFamily="34" charset="0"/>
              </a:rPr>
              <a:t>Επιτυχημένες Ιστορίες: </a:t>
            </a:r>
            <a:endParaRPr lang="el-GR" sz="2400" b="1" dirty="0" smtClean="0">
              <a:solidFill>
                <a:srgbClr val="CC0000"/>
              </a:solidFill>
              <a:latin typeface="Calibri" pitchFamily="34" charset="0"/>
            </a:endParaRPr>
          </a:p>
          <a:p>
            <a:r>
              <a:rPr lang="el-GR" sz="2400" b="1" dirty="0" smtClean="0">
                <a:solidFill>
                  <a:srgbClr val="CC0000"/>
                </a:solidFill>
                <a:latin typeface="Calibri" pitchFamily="34" charset="0"/>
              </a:rPr>
              <a:t>επενδύσεις και από-επενδύσεις</a:t>
            </a:r>
            <a:endParaRPr lang="en-US" sz="2400" b="1" dirty="0">
              <a:solidFill>
                <a:srgbClr val="CC0000"/>
              </a:solidFill>
              <a:latin typeface="Calibri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27584" y="1228690"/>
            <a:ext cx="7416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l-GR" sz="20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rPr>
              <a:t>Επενδύσεις</a:t>
            </a:r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rPr>
              <a:t> </a:t>
            </a:r>
            <a:r>
              <a:rPr lang="el-GR" sz="20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rPr>
              <a:t>από Ιδ. Επενδυτές σε Δικαιούχους του Προγράμματος</a:t>
            </a:r>
            <a:endParaRPr lang="el-GR" sz="2000" b="1" dirty="0">
              <a:solidFill>
                <a:schemeClr val="bg1">
                  <a:lumMod val="50000"/>
                </a:schemeClr>
              </a:solidFill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014" y="2755815"/>
            <a:ext cx="1331935" cy="28541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6053450" y="2713856"/>
            <a:ext cx="1388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1,6 </a:t>
            </a:r>
            <a:r>
              <a:rPr lang="el-GR" dirty="0" smtClean="0">
                <a:solidFill>
                  <a:srgbClr val="000000"/>
                </a:solidFill>
                <a:latin typeface="Calibri" panose="020F0502020204030204" pitchFamily="34" charset="0"/>
              </a:rPr>
              <a:t>εκ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. €</a:t>
            </a:r>
            <a:endParaRPr lang="el-GR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711809" y="4987720"/>
            <a:ext cx="1388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1,</a:t>
            </a:r>
            <a:r>
              <a:rPr lang="el-GR" dirty="0" smtClean="0">
                <a:solidFill>
                  <a:srgbClr val="000000"/>
                </a:solidFill>
                <a:latin typeface="Calibri" panose="020F0502020204030204" pitchFamily="34" charset="0"/>
              </a:rPr>
              <a:t>1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l-GR" dirty="0" smtClean="0">
                <a:solidFill>
                  <a:srgbClr val="000000"/>
                </a:solidFill>
                <a:latin typeface="Calibri" panose="020F0502020204030204" pitchFamily="34" charset="0"/>
              </a:rPr>
              <a:t>εκ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. €</a:t>
            </a:r>
            <a:endParaRPr lang="el-GR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2421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051720" y="1601708"/>
            <a:ext cx="638101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Το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Corallia </a:t>
            </a: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Clusters Initiative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l-G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είναι Μονάδα του Ερευνητικού Κέντρου Αθηνά και τελεί υπό την αιγίδα της Γενικής Γραμματείας Έρευνας και Τεχνολογίας του Υπουργείου Παιδείας και Θρησκευμάτων, Πολιτισμού και Αθλητισμού.</a:t>
            </a: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051720" y="764704"/>
            <a:ext cx="6267450" cy="47643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0" hangingPunct="0"/>
            <a:r>
              <a:rPr lang="en-US" sz="3200" b="1" dirty="0">
                <a:solidFill>
                  <a:srgbClr val="C00000"/>
                </a:solidFill>
                <a:latin typeface="Neuropol" pitchFamily="34" charset="0"/>
                <a:ea typeface="+mj-ea"/>
                <a:cs typeface="+mj-cs"/>
              </a:rPr>
              <a:t>Acknowledgments</a:t>
            </a:r>
          </a:p>
          <a:p>
            <a:endParaRPr lang="en-US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5576" y="2997272"/>
            <a:ext cx="7843333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Οι δράσεις και τα έργα που υλοποιεί το </a:t>
            </a:r>
            <a:r>
              <a:rPr lang="el-GR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Corallia</a:t>
            </a:r>
            <a:r>
              <a:rPr lang="el-G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συγχρηματοδοτούνται από </a:t>
            </a:r>
            <a:r>
              <a:rPr lang="el-G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ιδιωτικούς πόρους, Κοινοτικούς </a:t>
            </a:r>
            <a:r>
              <a:rPr lang="el-G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πόρους, το Ευρωπαϊκό Ταμείο Περιφερειακής Ανάπτυξης (ΕΤΠΑ), Εθνικούς πόρους, και ιδιωτικούς πόρους, στο πλαίσιο του Εθνικού Στρατηγικού Πλαισίου Αναφοράς (ΕΣΠΑ), του Επιχειρησιακού Προγράμματος Ανταγωνιστικότητα και Επιχειρηματικότητα (ΕΠΑΝ-ΙΙ), των Περιφερειακών Επιχειρησιακών Προγραμμάτων της περιόδου 2007-2013, του Προγράμματος Δημοσίων Επενδύσεων, του 7ου Προγράμματος Πλαισίου για Έρευνα και Τεχνολογική Ανάπτυξη της Ευρωπαϊκής Ένωσης, του Προγράμματος Διαπεριφερειακής Συνεργασίας INTERREG IVC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l-G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Προγράμματος Πλαισίου για την Καινοτομία και την Ανταγωνιστικότητα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 CIP, </a:t>
            </a:r>
            <a:r>
              <a:rPr lang="el-G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Π</a:t>
            </a:r>
            <a:r>
              <a:rPr lang="el-G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ρογράμματος Διακρατικής </a:t>
            </a:r>
            <a:r>
              <a:rPr lang="el-G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Συνεργασίας «Νοτιοανατολική Ευρώπη 2007-2013</a:t>
            </a:r>
            <a:r>
              <a:rPr lang="el-G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Calibri" pitchFamily="34" charset="0"/>
              </a:rPr>
              <a:t>», καθώς και από δωρεές ιδιωτών και επιχειρηματικών πρωτοβουλιών.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14" y="1556794"/>
            <a:ext cx="1722936" cy="804385"/>
          </a:xfrm>
          <a:prstGeom prst="rect">
            <a:avLst/>
          </a:prstGeom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50" y="5964485"/>
            <a:ext cx="6408712" cy="743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0731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51615" cy="6858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egoe UI Light" panose="020B0502040204020203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44"/>
          <a:stretch/>
        </p:blipFill>
        <p:spPr>
          <a:xfrm>
            <a:off x="6699010" y="512385"/>
            <a:ext cx="2736304" cy="2147516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1263575" y="4846166"/>
            <a:ext cx="3109022" cy="584775"/>
            <a:chOff x="489796" y="1268760"/>
            <a:chExt cx="3109022" cy="58477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9796" y="1335499"/>
              <a:ext cx="416579" cy="45129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8" name="TextBox 7"/>
            <p:cNvSpPr txBox="1"/>
            <p:nvPr/>
          </p:nvSpPr>
          <p:spPr>
            <a:xfrm>
              <a:off x="1222553" y="1268760"/>
              <a:ext cx="23762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Light" panose="020B0502040204020203" pitchFamily="34" charset="0"/>
                </a:rPr>
                <a:t>Corallia Facebook </a:t>
              </a:r>
              <a:r>
                <a:rPr lang="en-US" sz="1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Light" panose="020B0502040204020203" pitchFamily="34" charset="0"/>
                  <a:hlinkClick r:id="rId4"/>
                </a:rPr>
                <a:t>Page</a:t>
              </a:r>
              <a:endPara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</a:endParaRPr>
            </a:p>
            <a:p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Light" panose="020B0502040204020203" pitchFamily="34" charset="0"/>
                </a:rPr>
                <a:t>/</a:t>
              </a:r>
              <a:r>
                <a:rPr lang="en-US" sz="16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Light" panose="020B0502040204020203" pitchFamily="34" charset="0"/>
                </a:rPr>
                <a:t>CoralliaClustersInitiative</a:t>
              </a:r>
              <a:endPara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0" y="260648"/>
            <a:ext cx="915161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E20000"/>
                </a:solidFill>
                <a:latin typeface="Segoe UI Light" panose="020B0502040204020203" pitchFamily="34" charset="0"/>
              </a:rPr>
              <a:t>Contact us! Find us! Follow us! </a:t>
            </a:r>
            <a:endParaRPr lang="en-US" sz="2400" dirty="0">
              <a:solidFill>
                <a:srgbClr val="E20000"/>
              </a:solidFill>
              <a:latin typeface="Segoe UI Light" panose="020B0502040204020203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22883" y="1119236"/>
            <a:ext cx="3921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A: </a:t>
            </a:r>
            <a:r>
              <a:rPr lang="en-US" sz="14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Sorou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12, GR-15125 </a:t>
            </a:r>
            <a:r>
              <a:rPr lang="en-US" sz="14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Maroussi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Athens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T: 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+30.210.63.00.790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226398" y="2577216"/>
            <a:ext cx="3921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A: </a:t>
            </a:r>
            <a:r>
              <a:rPr lang="en-US" sz="14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Kastritsiou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4, GR-26504, </a:t>
            </a:r>
            <a:r>
              <a:rPr lang="en-US" sz="14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Kastritsi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Patra</a:t>
            </a:r>
            <a:endParaRPr lang="en-US" sz="14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Light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T: 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+30.2610.93.40.20</a:t>
            </a:r>
            <a:endParaRPr lang="en-US" sz="1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Light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22883" y="1891416"/>
            <a:ext cx="3921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A: </a:t>
            </a:r>
            <a:r>
              <a:rPr lang="en-US" sz="1400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Kifissias</a:t>
            </a: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44</a:t>
            </a: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GR-15125, </a:t>
            </a:r>
            <a:r>
              <a:rPr lang="en-US" sz="1400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Maroussi</a:t>
            </a: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Athens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T: </a:t>
            </a:r>
            <a:r>
              <a:rPr lang="en-US" sz="1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+30.210.63.00.770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260707" y="3284984"/>
            <a:ext cx="31240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: info@corallia.org</a:t>
            </a:r>
          </a:p>
          <a:p>
            <a:r>
              <a:rPr 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: www.corallia.org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Light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9" name="Picture 2" descr="C:\Users\k.koukos\Desktop\youtub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153" y="5750370"/>
            <a:ext cx="817054" cy="552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167315" y="5805264"/>
            <a:ext cx="23762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</a:rPr>
              <a:t>Corallia</a:t>
            </a:r>
            <a:endParaRPr lang="en-US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Light" panose="020B0502040204020203" pitchFamily="34" charset="0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427" y="5851192"/>
            <a:ext cx="416579" cy="4512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349" y="4878307"/>
            <a:ext cx="460541" cy="4056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2" name="TextBox 31"/>
          <p:cNvSpPr txBox="1"/>
          <p:nvPr/>
        </p:nvSpPr>
        <p:spPr>
          <a:xfrm>
            <a:off x="1966547" y="5784926"/>
            <a:ext cx="23762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</a:rPr>
              <a:t>Corallia LinkedIn </a:t>
            </a:r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hlinkClick r:id="rId8"/>
              </a:rPr>
              <a:t>Group</a:t>
            </a:r>
            <a:endParaRPr lang="en-U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Light" panose="020B0502040204020203" pitchFamily="34" charset="0"/>
            </a:endParaRPr>
          </a:p>
          <a:p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</a:rPr>
              <a:t>Corallia Clusters Initiative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Light" panose="020B0502040204020203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34391" y="4912432"/>
            <a:ext cx="23762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</a:rPr>
              <a:t>@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</a:rPr>
              <a:t>Corallia_Greece</a:t>
            </a:r>
            <a:endParaRPr lang="en-US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06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968742" y="357188"/>
            <a:ext cx="6924675" cy="792162"/>
          </a:xfrm>
        </p:spPr>
        <p:txBody>
          <a:bodyPr/>
          <a:lstStyle/>
          <a:p>
            <a:pPr>
              <a:defRPr/>
            </a:pPr>
            <a:r>
              <a:rPr lang="el-GR" sz="2400" b="1" dirty="0">
                <a:solidFill>
                  <a:schemeClr val="bg1">
                    <a:lumMod val="50000"/>
                  </a:schemeClr>
                </a:solidFill>
              </a:rPr>
              <a:t>Συνεργατικοί Σχηματισμοί</a:t>
            </a:r>
            <a:r>
              <a:rPr lang="el-GR" sz="2400" b="1" dirty="0" smtClean="0"/>
              <a:t> </a:t>
            </a:r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en-US" sz="2400" b="1" dirty="0" smtClean="0"/>
              <a:t>Clusters</a:t>
            </a:r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539750" y="1268413"/>
            <a:ext cx="8242300" cy="5429250"/>
          </a:xfrm>
          <a:solidFill>
            <a:schemeClr val="bg1">
              <a:alpha val="76000"/>
            </a:schemeClr>
          </a:solidFill>
        </p:spPr>
        <p:txBody>
          <a:bodyPr/>
          <a:lstStyle/>
          <a:p>
            <a:pPr marL="0" indent="0" algn="just">
              <a:buFontTx/>
              <a:buNone/>
              <a:defRPr/>
            </a:pPr>
            <a:r>
              <a:rPr lang="el-GR" sz="2000" b="1" dirty="0" smtClean="0">
                <a:solidFill>
                  <a:srgbClr val="CC0000"/>
                </a:solidFill>
                <a:ea typeface="+mj-ea"/>
                <a:cs typeface="Calibri" pitchFamily="34" charset="0"/>
              </a:rPr>
              <a:t>«</a:t>
            </a:r>
            <a:r>
              <a:rPr lang="el-GR" sz="1800" dirty="0" smtClean="0">
                <a:cs typeface="Calibri" pitchFamily="34" charset="0"/>
              </a:rPr>
              <a:t>Ένα σύνολο ανεξάρτητων, συμπληρωματικών και συν-ανταγωνιστικών φορέων </a:t>
            </a:r>
            <a:r>
              <a:rPr lang="el-GR" sz="1800" b="1" dirty="0" smtClean="0">
                <a:solidFill>
                  <a:srgbClr val="CC0000"/>
                </a:solidFill>
                <a:ea typeface="+mj-ea"/>
                <a:cs typeface="Calibri" pitchFamily="34" charset="0"/>
              </a:rPr>
              <a:t>[</a:t>
            </a:r>
            <a:r>
              <a:rPr lang="el-GR" sz="1800" b="1" dirty="0" smtClean="0">
                <a:solidFill>
                  <a:schemeClr val="bg2"/>
                </a:solidFill>
                <a:ea typeface="+mj-ea"/>
                <a:cs typeface="Calibri" pitchFamily="34" charset="0"/>
              </a:rPr>
              <a:t>1</a:t>
            </a:r>
            <a:r>
              <a:rPr lang="el-GR" sz="1800" b="1" dirty="0" smtClean="0">
                <a:solidFill>
                  <a:srgbClr val="CC0000"/>
                </a:solidFill>
                <a:ea typeface="+mj-ea"/>
                <a:cs typeface="Calibri" pitchFamily="34" charset="0"/>
              </a:rPr>
              <a:t>]</a:t>
            </a:r>
            <a:r>
              <a:rPr lang="el-GR" sz="1600" dirty="0" smtClean="0">
                <a:cs typeface="Calibri" pitchFamily="34" charset="0"/>
              </a:rPr>
              <a:t>,</a:t>
            </a:r>
            <a:r>
              <a:rPr lang="el-GR" sz="1800" b="1" dirty="0" smtClean="0">
                <a:solidFill>
                  <a:srgbClr val="CC0000"/>
                </a:solidFill>
                <a:ea typeface="+mj-ea"/>
                <a:cs typeface="Calibri" pitchFamily="34" charset="0"/>
              </a:rPr>
              <a:t> </a:t>
            </a:r>
            <a:r>
              <a:rPr lang="el-GR" sz="1800" dirty="0" smtClean="0">
                <a:cs typeface="Calibri" pitchFamily="34" charset="0"/>
              </a:rPr>
              <a:t>που δραστηριοποιούνται σε συγκεκριμένη βιομηχανική/ οικονομική/ θεματική περιοχή/ κλάδο </a:t>
            </a:r>
            <a:r>
              <a:rPr lang="el-GR" sz="1800" b="1" dirty="0" smtClean="0">
                <a:solidFill>
                  <a:srgbClr val="CC0000"/>
                </a:solidFill>
                <a:cs typeface="Calibri" pitchFamily="34" charset="0"/>
              </a:rPr>
              <a:t>[</a:t>
            </a:r>
            <a:r>
              <a:rPr lang="el-GR" sz="1800" b="1" dirty="0" smtClean="0">
                <a:solidFill>
                  <a:schemeClr val="bg2"/>
                </a:solidFill>
                <a:cs typeface="Calibri" pitchFamily="34" charset="0"/>
              </a:rPr>
              <a:t>2</a:t>
            </a:r>
            <a:r>
              <a:rPr lang="el-GR" sz="1800" b="1" dirty="0" smtClean="0">
                <a:solidFill>
                  <a:srgbClr val="CC0000"/>
                </a:solidFill>
                <a:cs typeface="Calibri" pitchFamily="34" charset="0"/>
              </a:rPr>
              <a:t>] </a:t>
            </a:r>
            <a:r>
              <a:rPr lang="el-GR" sz="1800" dirty="0" smtClean="0">
                <a:cs typeface="Calibri" pitchFamily="34" charset="0"/>
              </a:rPr>
              <a:t>και σε συγκεκριμένη γεωγραφική περιοχή </a:t>
            </a:r>
            <a:r>
              <a:rPr lang="el-GR" sz="1800" b="1" dirty="0" smtClean="0">
                <a:solidFill>
                  <a:srgbClr val="CC0000"/>
                </a:solidFill>
                <a:cs typeface="Calibri" pitchFamily="34" charset="0"/>
              </a:rPr>
              <a:t>[</a:t>
            </a:r>
            <a:r>
              <a:rPr lang="el-GR" sz="1800" b="1" dirty="0" smtClean="0">
                <a:solidFill>
                  <a:schemeClr val="bg2"/>
                </a:solidFill>
                <a:cs typeface="Calibri" pitchFamily="34" charset="0"/>
              </a:rPr>
              <a:t>3</a:t>
            </a:r>
            <a:r>
              <a:rPr lang="el-GR" sz="1800" b="1" dirty="0" smtClean="0">
                <a:solidFill>
                  <a:srgbClr val="CC0000"/>
                </a:solidFill>
                <a:cs typeface="Calibri" pitchFamily="34" charset="0"/>
              </a:rPr>
              <a:t>]</a:t>
            </a:r>
            <a:r>
              <a:rPr lang="el-GR" sz="1800" dirty="0" smtClean="0">
                <a:cs typeface="Calibri" pitchFamily="34" charset="0"/>
              </a:rPr>
              <a:t>,</a:t>
            </a:r>
            <a:r>
              <a:rPr lang="el-GR" sz="2000" b="1" dirty="0" smtClean="0">
                <a:solidFill>
                  <a:srgbClr val="CC0000"/>
                </a:solidFill>
                <a:cs typeface="Calibri" pitchFamily="34" charset="0"/>
              </a:rPr>
              <a:t> </a:t>
            </a:r>
            <a:r>
              <a:rPr lang="el-GR" sz="1800" dirty="0" smtClean="0">
                <a:cs typeface="Calibri" pitchFamily="34" charset="0"/>
              </a:rPr>
              <a:t>συνδεδεμένων σε αλυσίδα προστιθέμενης αξίας, με ισχυρές αλληλεπιδράσεις και ανταλλαγή πληροφορίας / γνώσης / καλών πρακτικών, με κοινούς προμηθευτές ή/ και πελάτες, με από κοινού πρόσβαση και χρήση εγκαταστάσεων, υποδομών και υπηρεσιών, και υπαρκτό ανταγωνιστικό πλεονέκτημα σε διεθνές επίπεδο</a:t>
            </a:r>
            <a:r>
              <a:rPr lang="el-GR" sz="2000" b="1" dirty="0" smtClean="0">
                <a:solidFill>
                  <a:srgbClr val="CC0000"/>
                </a:solidFill>
                <a:ea typeface="+mj-ea"/>
                <a:cs typeface="Calibri" pitchFamily="34" charset="0"/>
              </a:rPr>
              <a:t>»</a:t>
            </a:r>
            <a:endParaRPr lang="el-GR" sz="2800" b="1" dirty="0" smtClean="0">
              <a:solidFill>
                <a:srgbClr val="CC0000"/>
              </a:solidFill>
              <a:ea typeface="+mj-ea"/>
              <a:cs typeface="Calibri" pitchFamily="34" charset="0"/>
            </a:endParaRPr>
          </a:p>
          <a:p>
            <a:pPr>
              <a:buFontTx/>
              <a:buNone/>
              <a:defRPr/>
            </a:pPr>
            <a:endParaRPr lang="en-US" sz="1600" dirty="0" smtClean="0">
              <a:cs typeface="Calibri" pitchFamily="34" charset="0"/>
            </a:endParaRPr>
          </a:p>
          <a:p>
            <a:pPr algn="just">
              <a:buFontTx/>
              <a:buNone/>
              <a:defRPr/>
            </a:pPr>
            <a:endParaRPr lang="el-GR" sz="1600" dirty="0" smtClean="0">
              <a:cs typeface="Calibri" pitchFamily="34" charset="0"/>
            </a:endParaRPr>
          </a:p>
          <a:p>
            <a:pPr algn="just">
              <a:buFontTx/>
              <a:buNone/>
              <a:defRPr/>
            </a:pPr>
            <a:r>
              <a:rPr lang="el-GR" sz="1400" b="1" dirty="0" smtClean="0">
                <a:solidFill>
                  <a:srgbClr val="CC0000"/>
                </a:solidFill>
                <a:cs typeface="Calibri" pitchFamily="34" charset="0"/>
              </a:rPr>
              <a:t>[</a:t>
            </a:r>
            <a:r>
              <a:rPr lang="el-GR" sz="1400" b="1" dirty="0" smtClean="0">
                <a:solidFill>
                  <a:schemeClr val="bg2"/>
                </a:solidFill>
                <a:cs typeface="Calibri" pitchFamily="34" charset="0"/>
              </a:rPr>
              <a:t>1</a:t>
            </a:r>
            <a:r>
              <a:rPr lang="el-GR" sz="1400" b="1" dirty="0" smtClean="0">
                <a:solidFill>
                  <a:srgbClr val="CC0000"/>
                </a:solidFill>
                <a:cs typeface="Calibri" pitchFamily="34" charset="0"/>
              </a:rPr>
              <a:t>]</a:t>
            </a:r>
            <a:r>
              <a:rPr lang="el-GR" sz="1200" dirty="0" smtClean="0">
                <a:cs typeface="Calibri" pitchFamily="34" charset="0"/>
              </a:rPr>
              <a:t>π.χ., </a:t>
            </a:r>
            <a:r>
              <a:rPr lang="el-GR" sz="1400" dirty="0" smtClean="0">
                <a:cs typeface="Calibri" pitchFamily="34" charset="0"/>
              </a:rPr>
              <a:t>μεγάλες και μικρές επιχειρήσεις, παραγωγοί, αγοραστές, ακαδημαϊκά ιδρύματα, ερευνητικά κέντρα, </a:t>
            </a:r>
            <a:r>
              <a:rPr lang="el-GR" sz="1400" dirty="0" err="1" smtClean="0">
                <a:cs typeface="Calibri" pitchFamily="34" charset="0"/>
              </a:rPr>
              <a:t>πάροχοι</a:t>
            </a:r>
            <a:r>
              <a:rPr lang="el-GR" sz="1400" dirty="0" smtClean="0">
                <a:cs typeface="Calibri" pitchFamily="34" charset="0"/>
              </a:rPr>
              <a:t> υπηρεσιών, τεχνολογικά πάρκα, δίκτυα, ενώσεις, σύνδεσμοι, φορείς μεταφοράς τεχνογνωσίας, εμπορικές ή επενδυτικές τράπεζες, κεφάλαια επιχειρηματικών συμμετοχών, επιχειρηματικοί άγγελοι, στρατηγικοί επενδυτές, εθνικές και περιφερειακές αρχές και υπηρεσίες που ασχολούνται με την βιομηχανική, περιφερειακή, ερευνητική ή τεχνολογική ανάπτυξη και πολιτική και MME</a:t>
            </a:r>
          </a:p>
          <a:p>
            <a:pPr algn="just">
              <a:buFontTx/>
              <a:buNone/>
              <a:defRPr/>
            </a:pPr>
            <a:r>
              <a:rPr lang="el-GR" sz="1400" b="1" dirty="0" smtClean="0">
                <a:solidFill>
                  <a:srgbClr val="CC0000"/>
                </a:solidFill>
                <a:cs typeface="Calibri" pitchFamily="34" charset="0"/>
              </a:rPr>
              <a:t>[</a:t>
            </a:r>
            <a:r>
              <a:rPr lang="el-GR" sz="1400" b="1" dirty="0" smtClean="0">
                <a:solidFill>
                  <a:schemeClr val="bg2"/>
                </a:solidFill>
                <a:cs typeface="Calibri" pitchFamily="34" charset="0"/>
              </a:rPr>
              <a:t>2</a:t>
            </a:r>
            <a:r>
              <a:rPr lang="el-GR" sz="1400" b="1" dirty="0" smtClean="0">
                <a:solidFill>
                  <a:srgbClr val="CC0000"/>
                </a:solidFill>
                <a:cs typeface="Calibri" pitchFamily="34" charset="0"/>
              </a:rPr>
              <a:t>]</a:t>
            </a:r>
            <a:r>
              <a:rPr lang="el-GR" sz="1400" dirty="0" smtClean="0">
                <a:cs typeface="Calibri" pitchFamily="34" charset="0"/>
              </a:rPr>
              <a:t>π.χ., τηλεπικοινωνίες, πληροφορική, </a:t>
            </a:r>
            <a:r>
              <a:rPr lang="el-GR" sz="1400" dirty="0" err="1" smtClean="0">
                <a:cs typeface="Calibri" pitchFamily="34" charset="0"/>
              </a:rPr>
              <a:t>μικρο</a:t>
            </a:r>
            <a:r>
              <a:rPr lang="el-GR" sz="1400" dirty="0" smtClean="0">
                <a:cs typeface="Calibri" pitchFamily="34" charset="0"/>
              </a:rPr>
              <a:t>/</a:t>
            </a:r>
            <a:r>
              <a:rPr lang="el-GR" sz="1400" dirty="0" err="1" smtClean="0">
                <a:cs typeface="Calibri" pitchFamily="34" charset="0"/>
              </a:rPr>
              <a:t>νανοτεχνολογίες</a:t>
            </a:r>
            <a:r>
              <a:rPr lang="el-GR" sz="1400" dirty="0" smtClean="0">
                <a:cs typeface="Calibri" pitchFamily="34" charset="0"/>
              </a:rPr>
              <a:t>, δομικά υλικά, κατασκευαστικός τομέας, γεωργική παραγωγή, χημική βιομηχανία, τρόφιμα, τουριστικές υπηρεσίες, ναυτιλία, κλωστοϋφαντουργία, ενέργεια, μεταφορές, κ.λπ.</a:t>
            </a:r>
          </a:p>
          <a:p>
            <a:pPr algn="just">
              <a:buFontTx/>
              <a:buNone/>
              <a:defRPr/>
            </a:pPr>
            <a:r>
              <a:rPr lang="el-GR" sz="1400" b="1" dirty="0" smtClean="0">
                <a:solidFill>
                  <a:srgbClr val="CC0000"/>
                </a:solidFill>
                <a:cs typeface="Calibri" pitchFamily="34" charset="0"/>
              </a:rPr>
              <a:t>[</a:t>
            </a:r>
            <a:r>
              <a:rPr lang="el-GR" sz="1400" b="1" dirty="0" smtClean="0">
                <a:solidFill>
                  <a:schemeClr val="bg2"/>
                </a:solidFill>
                <a:cs typeface="Calibri" pitchFamily="34" charset="0"/>
              </a:rPr>
              <a:t>3</a:t>
            </a:r>
            <a:r>
              <a:rPr lang="el-GR" sz="1400" b="1" dirty="0" smtClean="0">
                <a:solidFill>
                  <a:srgbClr val="CC0000"/>
                </a:solidFill>
                <a:cs typeface="Calibri" pitchFamily="34" charset="0"/>
              </a:rPr>
              <a:t>]</a:t>
            </a:r>
            <a:r>
              <a:rPr lang="el-GR" sz="1400" dirty="0" smtClean="0">
                <a:cs typeface="Calibri" pitchFamily="34" charset="0"/>
              </a:rPr>
              <a:t>π.χ. πόλη, νομό, περιφέρεια, χώρα, αλλά και διασυνοριακά, κ.λπ.</a:t>
            </a:r>
            <a:endParaRPr lang="el-GR" sz="1600" dirty="0" smtClean="0">
              <a:cs typeface="Calibri" pitchFamily="34" charset="0"/>
            </a:endParaRPr>
          </a:p>
          <a:p>
            <a:pPr marL="0" indent="0" algn="just">
              <a:buFontTx/>
              <a:buNone/>
              <a:defRPr/>
            </a:pPr>
            <a:endParaRPr lang="en-US" sz="1600" b="1" dirty="0" smtClean="0"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312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2000338" y="350838"/>
            <a:ext cx="6989763" cy="79216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l-GR" sz="2400" b="1" dirty="0">
                <a:solidFill>
                  <a:schemeClr val="bg1">
                    <a:lumMod val="50000"/>
                  </a:schemeClr>
                </a:solidFill>
              </a:rPr>
              <a:t>Μοντέλο Ανάπτυξης </a:t>
            </a:r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Clusters</a:t>
            </a:r>
          </a:p>
        </p:txBody>
      </p:sp>
      <p:graphicFrame>
        <p:nvGraphicFramePr>
          <p:cNvPr id="4" name="Diagram 3"/>
          <p:cNvGraphicFramePr/>
          <p:nvPr/>
        </p:nvGraphicFramePr>
        <p:xfrm>
          <a:off x="154102" y="1071546"/>
          <a:ext cx="5802963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Smiley Face 5"/>
          <p:cNvSpPr/>
          <p:nvPr/>
        </p:nvSpPr>
        <p:spPr>
          <a:xfrm>
            <a:off x="6353175" y="2500313"/>
            <a:ext cx="2438400" cy="2428875"/>
          </a:xfrm>
          <a:prstGeom prst="smileyFace">
            <a:avLst/>
          </a:prstGeom>
          <a:solidFill>
            <a:srgbClr val="C0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l-GR">
              <a:solidFill>
                <a:srgbClr val="FFFFFF"/>
              </a:solidFill>
            </a:endParaRPr>
          </a:p>
        </p:txBody>
      </p:sp>
      <p:sp>
        <p:nvSpPr>
          <p:cNvPr id="29701" name="Rectangle 4"/>
          <p:cNvSpPr>
            <a:spLocks noChangeArrowheads="1"/>
          </p:cNvSpPr>
          <p:nvPr/>
        </p:nvSpPr>
        <p:spPr bwMode="auto">
          <a:xfrm>
            <a:off x="6396095" y="3455988"/>
            <a:ext cx="23955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World-Class</a:t>
            </a:r>
          </a:p>
          <a:p>
            <a:pPr algn="ctr"/>
            <a:r>
              <a:rPr lang="en-US" sz="2400" b="1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Cluster</a:t>
            </a:r>
            <a:endParaRPr lang="el-GR" sz="2400">
              <a:solidFill>
                <a:srgbClr val="FFFFFF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5297370" y="2857496"/>
            <a:ext cx="857256" cy="500066"/>
          </a:xfrm>
          <a:prstGeom prst="rightArrow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l-GR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440238" y="1260477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el-GR" b="1" dirty="0">
                <a:solidFill>
                  <a:srgbClr val="000000">
                    <a:lumMod val="85000"/>
                    <a:lumOff val="15000"/>
                  </a:srgbClr>
                </a:solidFill>
                <a:latin typeface="Calibri" pitchFamily="34" charset="0"/>
                <a:cs typeface="Calibri" pitchFamily="34" charset="0"/>
              </a:rPr>
              <a:t>Σταδιακό μοντέλο ανάπτυξης βασισμένο</a:t>
            </a:r>
            <a:r>
              <a:rPr lang="en-US" b="1" dirty="0">
                <a:solidFill>
                  <a:srgbClr val="000000">
                    <a:lumMod val="85000"/>
                    <a:lumOff val="15000"/>
                  </a:srgb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l-GR" b="1" dirty="0">
                <a:solidFill>
                  <a:srgbClr val="000000">
                    <a:lumMod val="85000"/>
                    <a:lumOff val="15000"/>
                  </a:srgbClr>
                </a:solidFill>
                <a:latin typeface="Calibri" pitchFamily="34" charset="0"/>
                <a:cs typeface="Calibri" pitchFamily="34" charset="0"/>
              </a:rPr>
              <a:t>σε</a:t>
            </a:r>
            <a:r>
              <a:rPr lang="en-US" b="1" dirty="0">
                <a:solidFill>
                  <a:srgbClr val="000000">
                    <a:lumMod val="85000"/>
                    <a:lumOff val="15000"/>
                  </a:srgb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i="1" dirty="0">
                <a:solidFill>
                  <a:srgbClr val="33C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Go</a:t>
            </a:r>
            <a:r>
              <a:rPr lang="en-US" sz="2000" b="1" i="1" dirty="0">
                <a:solidFill>
                  <a:srgbClr val="000000">
                    <a:lumMod val="50000"/>
                    <a:lumOff val="50000"/>
                  </a:srgbClr>
                </a:solidFill>
                <a:latin typeface="Calibri" pitchFamily="34" charset="0"/>
                <a:cs typeface="Calibri" pitchFamily="34" charset="0"/>
              </a:rPr>
              <a:t>-</a:t>
            </a:r>
            <a:r>
              <a:rPr lang="en-US" sz="2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NoGo</a:t>
            </a:r>
            <a:r>
              <a:rPr lang="el-G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l-GR" b="1" dirty="0">
                <a:solidFill>
                  <a:srgbClr val="000000">
                    <a:lumMod val="85000"/>
                    <a:lumOff val="15000"/>
                  </a:srgbClr>
                </a:solidFill>
                <a:latin typeface="Calibri" pitchFamily="34" charset="0"/>
                <a:cs typeface="Calibri" pitchFamily="34" charset="0"/>
              </a:rPr>
              <a:t>αποφάσεις και διαβαθμισμένες επενδύσεις</a:t>
            </a:r>
          </a:p>
        </p:txBody>
      </p:sp>
    </p:spTree>
    <p:extLst>
      <p:ext uri="{BB962C8B-B14F-4D97-AF65-F5344CB8AC3E}">
        <p14:creationId xmlns:p14="http://schemas.microsoft.com/office/powerpoint/2010/main" val="186906562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64" t="267" r="872" b="22699"/>
          <a:stretch/>
        </p:blipFill>
        <p:spPr>
          <a:xfrm>
            <a:off x="323528" y="-16189"/>
            <a:ext cx="8504957" cy="6842933"/>
          </a:xfrm>
          <a:prstGeom prst="rect">
            <a:avLst/>
          </a:prstGeom>
        </p:spPr>
      </p:pic>
      <p:sp>
        <p:nvSpPr>
          <p:cNvPr id="7" name="Text Placeholder 4"/>
          <p:cNvSpPr txBox="1">
            <a:spLocks/>
          </p:cNvSpPr>
          <p:nvPr/>
        </p:nvSpPr>
        <p:spPr>
          <a:xfrm>
            <a:off x="251520" y="2922588"/>
            <a:ext cx="8892479" cy="1500187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182563" indent="-1825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buClr>
                <a:srgbClr val="CC0000"/>
              </a:buClr>
            </a:pPr>
            <a:endParaRPr lang="en-US" sz="2800" b="1" dirty="0">
              <a:solidFill>
                <a:schemeClr val="bg1">
                  <a:lumMod val="65000"/>
                </a:schemeClr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>
              <a:spcBef>
                <a:spcPct val="20000"/>
              </a:spcBef>
              <a:buClr>
                <a:srgbClr val="CC0000"/>
              </a:buClr>
            </a:pPr>
            <a:r>
              <a:rPr lang="el-GR" sz="24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Πρόγραμμα Ανάπτυξης </a:t>
            </a: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Clusters </a:t>
            </a:r>
            <a:r>
              <a:rPr lang="el-GR" sz="24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στη </a:t>
            </a:r>
            <a:r>
              <a:rPr lang="el-GR" sz="2400" b="1" dirty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Μικροηλεκτρονική</a:t>
            </a:r>
          </a:p>
        </p:txBody>
      </p:sp>
    </p:spTree>
    <p:extLst>
      <p:ext uri="{BB962C8B-B14F-4D97-AF65-F5344CB8AC3E}">
        <p14:creationId xmlns:p14="http://schemas.microsoft.com/office/powerpoint/2010/main" val="303251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868488" y="285750"/>
            <a:ext cx="7056437" cy="1000125"/>
          </a:xfrm>
        </p:spPr>
        <p:txBody>
          <a:bodyPr/>
          <a:lstStyle/>
          <a:p>
            <a:pPr>
              <a:defRPr/>
            </a:pPr>
            <a:r>
              <a:rPr lang="el-GR" sz="2400" b="1" dirty="0" smtClean="0">
                <a:solidFill>
                  <a:schemeClr val="bg1">
                    <a:lumMod val="50000"/>
                  </a:schemeClr>
                </a:solidFill>
              </a:rPr>
              <a:t>Φάση-0: </a:t>
            </a:r>
            <a:r>
              <a:rPr lang="el-GR" sz="2400" b="1" dirty="0" smtClean="0">
                <a:solidFill>
                  <a:schemeClr val="bg1">
                    <a:lumMod val="50000"/>
                  </a:schemeClr>
                </a:solidFill>
              </a:rPr>
              <a:t>χαρτογράφηση θεματικής </a:t>
            </a:r>
            <a:r>
              <a:rPr lang="el-GR" sz="2400" b="1" dirty="0" smtClean="0">
                <a:solidFill>
                  <a:schemeClr val="bg1">
                    <a:lumMod val="50000"/>
                  </a:schemeClr>
                </a:solidFill>
              </a:rPr>
              <a:t>περιοχής</a:t>
            </a:r>
            <a:endParaRPr lang="en-US" sz="2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15" name="Diagram 14"/>
          <p:cNvGraphicFramePr/>
          <p:nvPr>
            <p:extLst>
              <p:ext uri="{D42A27DB-BD31-4B8C-83A1-F6EECF244321}">
                <p14:modId xmlns:p14="http://schemas.microsoft.com/office/powerpoint/2010/main" val="1309515446"/>
              </p:ext>
            </p:extLst>
          </p:nvPr>
        </p:nvGraphicFramePr>
        <p:xfrm>
          <a:off x="945148" y="1500174"/>
          <a:ext cx="7253705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4"/>
          <p:cNvSpPr>
            <a:spLocks noGrp="1"/>
          </p:cNvSpPr>
          <p:nvPr>
            <p:ph type="title"/>
          </p:nvPr>
        </p:nvSpPr>
        <p:spPr>
          <a:xfrm>
            <a:off x="2000250" y="357188"/>
            <a:ext cx="6713538" cy="792162"/>
          </a:xfrm>
        </p:spPr>
        <p:txBody>
          <a:bodyPr/>
          <a:lstStyle/>
          <a:p>
            <a:pPr>
              <a:defRPr/>
            </a:pPr>
            <a:r>
              <a:rPr lang="el-GR" sz="2000" b="1" dirty="0" smtClean="0">
                <a:solidFill>
                  <a:schemeClr val="bg1">
                    <a:lumMod val="50000"/>
                  </a:schemeClr>
                </a:solidFill>
              </a:rPr>
              <a:t>Φάση-1</a:t>
            </a:r>
            <a:r>
              <a:rPr lang="el-GR" sz="2000" b="1" dirty="0" smtClean="0"/>
              <a:t> Ενίσχυσης </a:t>
            </a:r>
            <a:r>
              <a:rPr lang="en-US" sz="2000" b="1" dirty="0" smtClean="0"/>
              <a:t>Cluster</a:t>
            </a:r>
            <a:r>
              <a:rPr lang="el-GR" sz="2000" b="1" dirty="0" smtClean="0"/>
              <a:t> Μικροηλεκτρονικής</a:t>
            </a:r>
          </a:p>
        </p:txBody>
      </p:sp>
      <p:sp>
        <p:nvSpPr>
          <p:cNvPr id="58" name="Rectangle 9"/>
          <p:cNvSpPr>
            <a:spLocks noChangeArrowheads="1"/>
          </p:cNvSpPr>
          <p:nvPr/>
        </p:nvSpPr>
        <p:spPr bwMode="auto">
          <a:xfrm>
            <a:off x="2267750" y="1401063"/>
            <a:ext cx="4608512" cy="1384995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7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lIns="0" tIns="0" rIns="0" bIns="0">
            <a:spAutoFit/>
          </a:bodyPr>
          <a:lstStyle/>
          <a:p>
            <a:pPr algn="ctr">
              <a:defRPr/>
            </a:pPr>
            <a:endParaRPr lang="en-US" b="1" dirty="0">
              <a:solidFill>
                <a:srgbClr val="FFFFFF"/>
              </a:solidFill>
              <a:latin typeface="Calibri" pitchFamily="34" charset="0"/>
            </a:endParaRPr>
          </a:p>
          <a:p>
            <a:pPr algn="ctr">
              <a:defRPr/>
            </a:pPr>
            <a:r>
              <a:rPr lang="el-GR" b="1" dirty="0">
                <a:solidFill>
                  <a:srgbClr val="FFFFFF"/>
                </a:solidFill>
                <a:latin typeface="Calibri" pitchFamily="34" charset="0"/>
              </a:rPr>
              <a:t>Πρόγραμμα </a:t>
            </a:r>
            <a:r>
              <a:rPr lang="el-GR" b="1" dirty="0" smtClean="0">
                <a:solidFill>
                  <a:srgbClr val="FFFFFF"/>
                </a:solidFill>
                <a:latin typeface="Calibri" pitchFamily="34" charset="0"/>
              </a:rPr>
              <a:t>Φάσης-1 </a:t>
            </a:r>
            <a:r>
              <a:rPr lang="el-GR" b="1" dirty="0">
                <a:solidFill>
                  <a:srgbClr val="FFFFFF"/>
                </a:solidFill>
                <a:latin typeface="Calibri" pitchFamily="34" charset="0"/>
              </a:rPr>
              <a:t>Ενίσχυσης </a:t>
            </a:r>
            <a:r>
              <a:rPr lang="en-US" b="1" dirty="0">
                <a:solidFill>
                  <a:srgbClr val="FFFFFF"/>
                </a:solidFill>
                <a:latin typeface="Calibri" pitchFamily="34" charset="0"/>
              </a:rPr>
              <a:t>Cluster </a:t>
            </a:r>
            <a:r>
              <a:rPr lang="el-GR" b="1" dirty="0">
                <a:solidFill>
                  <a:srgbClr val="FFFFFF"/>
                </a:solidFill>
                <a:latin typeface="Calibri" pitchFamily="34" charset="0"/>
              </a:rPr>
              <a:t>στην θεματική περιοχή της Μικροηλεκτρονικής</a:t>
            </a:r>
          </a:p>
          <a:p>
            <a:pPr algn="ctr">
              <a:defRPr/>
            </a:pPr>
            <a:r>
              <a:rPr lang="en-US" b="1" dirty="0">
                <a:solidFill>
                  <a:srgbClr val="FFFFFF"/>
                </a:solidFill>
                <a:latin typeface="Calibri" pitchFamily="34" charset="0"/>
              </a:rPr>
              <a:t>2006-2008</a:t>
            </a:r>
            <a:endParaRPr lang="el-GR" b="1" dirty="0">
              <a:solidFill>
                <a:srgbClr val="FFFFFF"/>
              </a:solidFill>
              <a:latin typeface="Calibri" pitchFamily="34" charset="0"/>
            </a:endParaRPr>
          </a:p>
          <a:p>
            <a:pPr algn="ctr">
              <a:defRPr/>
            </a:pPr>
            <a:endParaRPr lang="el-GR" dirty="0"/>
          </a:p>
        </p:txBody>
      </p:sp>
      <p:sp>
        <p:nvSpPr>
          <p:cNvPr id="61" name="Rounded Rectangle 60"/>
          <p:cNvSpPr/>
          <p:nvPr/>
        </p:nvSpPr>
        <p:spPr>
          <a:xfrm>
            <a:off x="3059113" y="3643313"/>
            <a:ext cx="3019425" cy="2881312"/>
          </a:xfrm>
          <a:prstGeom prst="roundRect">
            <a:avLst/>
          </a:prstGeom>
          <a:solidFill>
            <a:srgbClr val="009900"/>
          </a:solidFill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l-GR" sz="1400" b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Κρατικές Ενισχύσεις </a:t>
            </a:r>
          </a:p>
          <a:p>
            <a:pPr algn="ctr"/>
            <a:r>
              <a:rPr lang="en-US" sz="14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(E</a:t>
            </a:r>
            <a:r>
              <a:rPr lang="el-GR" sz="14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Κ 68</a:t>
            </a:r>
            <a:r>
              <a:rPr lang="en-US" sz="14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, 69, 70/2001)</a:t>
            </a:r>
            <a:r>
              <a:rPr lang="el-GR" sz="1400" b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</a:p>
          <a:p>
            <a:pPr algn="ctr"/>
            <a:r>
              <a:rPr lang="el-GR" sz="1400" b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Τίτλος Έργου</a:t>
            </a:r>
            <a:r>
              <a:rPr lang="en-US" sz="1400" b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:</a:t>
            </a:r>
            <a:r>
              <a:rPr lang="en-US" sz="14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l-GR" sz="14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Ενίσχυση Ελληνικών Τεχνολογικών Συνεργατικών Σχηματισμών στη Μικροηλεκτρονική</a:t>
            </a:r>
            <a:endParaRPr lang="en-US" sz="1400">
              <a:solidFill>
                <a:srgbClr val="FFFFFF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r>
              <a:rPr lang="el-GR" sz="1400" b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ΔΔ</a:t>
            </a:r>
            <a:r>
              <a:rPr lang="en-US" sz="1400" b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:</a:t>
            </a:r>
            <a:r>
              <a:rPr lang="en-US" sz="14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l-GR" sz="14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2.500.000€</a:t>
            </a:r>
            <a:endParaRPr lang="en-US" sz="1400">
              <a:solidFill>
                <a:srgbClr val="FFFFFF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r>
              <a:rPr lang="el-GR" sz="1400" b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Συγχρηματοδότηση </a:t>
            </a:r>
            <a:r>
              <a:rPr lang="en-US" sz="1400" b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:</a:t>
            </a:r>
            <a:r>
              <a:rPr lang="en-US" sz="14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l-GR" sz="14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Ευρωπαϊκό Ταμείο Περιφερειακής Ανάπτυξης</a:t>
            </a:r>
            <a:r>
              <a:rPr lang="en-US" sz="14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, </a:t>
            </a:r>
            <a:r>
              <a:rPr lang="el-GR" sz="14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Εθνικοί Πόροι</a:t>
            </a:r>
            <a:r>
              <a:rPr lang="en-US" sz="14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, </a:t>
            </a:r>
            <a:r>
              <a:rPr lang="el-GR" sz="14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Ιδιωτικοί πόροι</a:t>
            </a:r>
          </a:p>
        </p:txBody>
      </p:sp>
      <p:cxnSp>
        <p:nvCxnSpPr>
          <p:cNvPr id="67" name="Straight Arrow Connector 66"/>
          <p:cNvCxnSpPr>
            <a:endCxn id="61" idx="0"/>
          </p:cNvCxnSpPr>
          <p:nvPr/>
        </p:nvCxnSpPr>
        <p:spPr>
          <a:xfrm>
            <a:off x="4568825" y="2786063"/>
            <a:ext cx="0" cy="857250"/>
          </a:xfrm>
          <a:prstGeom prst="straightConnector1">
            <a:avLst/>
          </a:prstGeom>
          <a:ln w="2222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512" name="Group 10"/>
          <p:cNvGrpSpPr>
            <a:grpSpLocks/>
          </p:cNvGrpSpPr>
          <p:nvPr/>
        </p:nvGrpSpPr>
        <p:grpSpPr bwMode="auto">
          <a:xfrm>
            <a:off x="7885113" y="404813"/>
            <a:ext cx="1258887" cy="1223962"/>
            <a:chOff x="684117" y="2043685"/>
            <a:chExt cx="1860166" cy="1948868"/>
          </a:xfrm>
        </p:grpSpPr>
        <p:sp>
          <p:nvSpPr>
            <p:cNvPr id="12" name="Shape 11"/>
            <p:cNvSpPr/>
            <p:nvPr/>
          </p:nvSpPr>
          <p:spPr>
            <a:xfrm>
              <a:off x="684117" y="2043685"/>
              <a:ext cx="1860166" cy="1948868"/>
            </a:xfrm>
            <a:prstGeom prst="gear6">
              <a:avLst/>
            </a:prstGeom>
            <a:solidFill>
              <a:srgbClr val="F2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Shape 4"/>
            <p:cNvSpPr/>
            <p:nvPr/>
          </p:nvSpPr>
          <p:spPr>
            <a:xfrm>
              <a:off x="1143881" y="2579561"/>
              <a:ext cx="940638" cy="8771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0320" tIns="20320" rIns="20320" bIns="2032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el-GR" sz="11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  <a:ea typeface="Calibri" pitchFamily="34" charset="0"/>
                  <a:cs typeface="Calibri" pitchFamily="34" charset="0"/>
                </a:rPr>
                <a:t>Φάση-1</a:t>
              </a:r>
              <a:endParaRPr lang="el-GR" sz="11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Title 1"/>
          <p:cNvSpPr>
            <a:spLocks noGrp="1"/>
          </p:cNvSpPr>
          <p:nvPr>
            <p:ph type="title"/>
          </p:nvPr>
        </p:nvSpPr>
        <p:spPr>
          <a:xfrm>
            <a:off x="2051050" y="357188"/>
            <a:ext cx="7092950" cy="792162"/>
          </a:xfrm>
        </p:spPr>
        <p:txBody>
          <a:bodyPr/>
          <a:lstStyle/>
          <a:p>
            <a:pPr>
              <a:defRPr/>
            </a:pPr>
            <a:r>
              <a:rPr lang="el-GR" sz="2400" b="1" dirty="0" smtClean="0">
                <a:solidFill>
                  <a:schemeClr val="bg1">
                    <a:lumMod val="50000"/>
                  </a:schemeClr>
                </a:solidFill>
              </a:rPr>
              <a:t>Φάση-1</a:t>
            </a:r>
            <a:r>
              <a:rPr lang="el-GR" sz="2400" b="1" dirty="0" smtClean="0"/>
              <a:t> 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en-US" sz="1800" b="1" dirty="0" smtClean="0"/>
              <a:t>2006-2008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en-US" sz="2400" b="1" dirty="0"/>
          </a:p>
        </p:txBody>
      </p:sp>
      <p:sp>
        <p:nvSpPr>
          <p:cNvPr id="5" name="Right Arrow Callout 4"/>
          <p:cNvSpPr/>
          <p:nvPr/>
        </p:nvSpPr>
        <p:spPr>
          <a:xfrm>
            <a:off x="714348" y="1844824"/>
            <a:ext cx="2286016" cy="1143008"/>
          </a:xfrm>
          <a:prstGeom prst="rightArrowCallout">
            <a:avLst>
              <a:gd name="adj1" fmla="val 25000"/>
              <a:gd name="adj2" fmla="val 25000"/>
              <a:gd name="adj3" fmla="val 13480"/>
              <a:gd name="adj4" fmla="val 76613"/>
            </a:avLst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  <a:p>
            <a:pPr algn="ctr">
              <a:defRPr/>
            </a:pPr>
            <a:endParaRPr lang="en-US" dirty="0"/>
          </a:p>
          <a:p>
            <a:pPr algn="ctr">
              <a:defRPr/>
            </a:pPr>
            <a:endParaRPr lang="en-US" sz="1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[2006] 13 companies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3" y="1916113"/>
            <a:ext cx="1568450" cy="6746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Kartelalogos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374795" y="1000108"/>
            <a:ext cx="5153771" cy="36433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36323" y="2050030"/>
            <a:ext cx="549491" cy="3448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537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8" y="3357563"/>
            <a:ext cx="2960687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4"/>
          <p:cNvSpPr>
            <a:spLocks noGrp="1"/>
          </p:cNvSpPr>
          <p:nvPr>
            <p:ph type="title"/>
          </p:nvPr>
        </p:nvSpPr>
        <p:spPr>
          <a:xfrm>
            <a:off x="2124075" y="115888"/>
            <a:ext cx="6589713" cy="792162"/>
          </a:xfrm>
        </p:spPr>
        <p:txBody>
          <a:bodyPr/>
          <a:lstStyle/>
          <a:p>
            <a:pPr>
              <a:defRPr/>
            </a:pPr>
            <a:r>
              <a:rPr lang="el-GR" sz="2000" b="1" kern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Φάση-2</a:t>
            </a:r>
            <a:r>
              <a:rPr lang="en-US" sz="2000" b="1" kern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: </a:t>
            </a:r>
            <a:r>
              <a:rPr lang="el-GR" sz="2000" b="1" dirty="0"/>
              <a:t>Ενίσχυσης </a:t>
            </a:r>
            <a:r>
              <a:rPr lang="en-US" sz="2000" b="1" dirty="0"/>
              <a:t>Cluster</a:t>
            </a:r>
            <a:r>
              <a:rPr lang="el-GR" sz="2000" b="1" dirty="0"/>
              <a:t> Μικροηλεκτρονικής</a:t>
            </a:r>
            <a:endParaRPr lang="el-GR" sz="2000" b="1" dirty="0" smtClean="0"/>
          </a:p>
        </p:txBody>
      </p:sp>
      <p:sp>
        <p:nvSpPr>
          <p:cNvPr id="58" name="Rectangle 9"/>
          <p:cNvSpPr>
            <a:spLocks noChangeArrowheads="1"/>
          </p:cNvSpPr>
          <p:nvPr/>
        </p:nvSpPr>
        <p:spPr bwMode="auto">
          <a:xfrm>
            <a:off x="2267745" y="992406"/>
            <a:ext cx="4608511" cy="1384995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schemeClr val="bg1">
                <a:lumMod val="75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lIns="0" tIns="0" rIns="0" bIns="0">
            <a:spAutoFit/>
          </a:bodyPr>
          <a:lstStyle/>
          <a:p>
            <a:pPr algn="ctr">
              <a:defRPr/>
            </a:pPr>
            <a:endParaRPr lang="el-GR" b="1" dirty="0">
              <a:solidFill>
                <a:srgbClr val="FFFFFF"/>
              </a:solidFill>
              <a:latin typeface="Calibri" pitchFamily="34" charset="0"/>
            </a:endParaRPr>
          </a:p>
          <a:p>
            <a:pPr algn="ctr">
              <a:defRPr/>
            </a:pPr>
            <a:r>
              <a:rPr lang="el-GR" b="1" dirty="0">
                <a:solidFill>
                  <a:srgbClr val="FFFFFF"/>
                </a:solidFill>
                <a:latin typeface="Calibri" pitchFamily="34" charset="0"/>
              </a:rPr>
              <a:t>Πρόγραμμα </a:t>
            </a:r>
            <a:r>
              <a:rPr lang="el-GR" b="1" dirty="0" smtClean="0">
                <a:solidFill>
                  <a:srgbClr val="FFFFFF"/>
                </a:solidFill>
                <a:latin typeface="Calibri" pitchFamily="34" charset="0"/>
              </a:rPr>
              <a:t>Φάσης-2 </a:t>
            </a:r>
            <a:r>
              <a:rPr lang="el-GR" b="1" dirty="0">
                <a:solidFill>
                  <a:srgbClr val="FFFFFF"/>
                </a:solidFill>
                <a:latin typeface="Calibri" pitchFamily="34" charset="0"/>
              </a:rPr>
              <a:t>Ενίσχυσης </a:t>
            </a:r>
            <a:r>
              <a:rPr lang="en-US" b="1" dirty="0">
                <a:solidFill>
                  <a:srgbClr val="FFFFFF"/>
                </a:solidFill>
                <a:latin typeface="Calibri" pitchFamily="34" charset="0"/>
              </a:rPr>
              <a:t>Cluster </a:t>
            </a:r>
            <a:r>
              <a:rPr lang="el-GR" b="1" dirty="0">
                <a:solidFill>
                  <a:srgbClr val="FFFFFF"/>
                </a:solidFill>
                <a:latin typeface="Calibri" pitchFamily="34" charset="0"/>
              </a:rPr>
              <a:t>στην θεματική περιοχή της Μικροηλεκτρονικής</a:t>
            </a:r>
          </a:p>
          <a:p>
            <a:pPr algn="ctr">
              <a:defRPr/>
            </a:pPr>
            <a:r>
              <a:rPr lang="el-GR" b="1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2008 – 2013</a:t>
            </a:r>
          </a:p>
          <a:p>
            <a:pPr algn="ctr">
              <a:defRPr/>
            </a:pPr>
            <a:endParaRPr lang="el-GR" b="1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2987675" y="3201988"/>
            <a:ext cx="3168650" cy="3217862"/>
          </a:xfrm>
          <a:prstGeom prst="roundRect">
            <a:avLst/>
          </a:prstGeom>
          <a:solidFill>
            <a:srgbClr val="009900"/>
          </a:solidFill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l-GR" sz="1600" b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Κρατικές Ενισχύσεις </a:t>
            </a:r>
          </a:p>
          <a:p>
            <a:pPr algn="ctr"/>
            <a:r>
              <a:rPr lang="en-US" sz="16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(E</a:t>
            </a:r>
            <a:r>
              <a:rPr lang="el-GR" sz="16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Κ</a:t>
            </a:r>
            <a:r>
              <a:rPr lang="en-US" sz="16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800/2008)</a:t>
            </a:r>
            <a:r>
              <a:rPr lang="el-GR" sz="1600" b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</a:p>
          <a:p>
            <a:pPr algn="ctr"/>
            <a:r>
              <a:rPr lang="el-GR" sz="1600" b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Τίτλος</a:t>
            </a:r>
            <a:r>
              <a:rPr lang="en-US" sz="1600" b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:</a:t>
            </a:r>
            <a:r>
              <a:rPr lang="en-US" sz="16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l-GR" sz="16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«Φάση-2 Ενίσχυσης Ελληνικών Τεχνολογικών Συνεργατικών Σχηματισμών στη Μικροηλεκτρονική»</a:t>
            </a:r>
            <a:endParaRPr lang="en-US" sz="1600">
              <a:solidFill>
                <a:srgbClr val="FFFFFF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ctr"/>
            <a:r>
              <a:rPr lang="el-GR" sz="1600" b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ΔΔ</a:t>
            </a:r>
            <a:r>
              <a:rPr lang="en-US" sz="1600" b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:</a:t>
            </a:r>
            <a:r>
              <a:rPr lang="en-US" sz="16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l-GR" sz="16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33.000.000</a:t>
            </a:r>
            <a:r>
              <a:rPr lang="en-US" sz="16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l-GR" sz="16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€</a:t>
            </a:r>
          </a:p>
          <a:p>
            <a:pPr algn="ctr"/>
            <a:r>
              <a:rPr lang="el-GR" sz="1600" b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Συγχρηματοδότηση</a:t>
            </a:r>
            <a:r>
              <a:rPr lang="en-US" sz="1600" b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:</a:t>
            </a:r>
            <a:r>
              <a:rPr lang="en-US" sz="16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l-GR" sz="16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Ευρωπαϊκό Ταμείο Περιφερειακής Ανάπτυξης</a:t>
            </a:r>
            <a:r>
              <a:rPr lang="en-US" sz="16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, </a:t>
            </a:r>
            <a:r>
              <a:rPr lang="el-GR" sz="16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Εθνικοί Πόροι</a:t>
            </a:r>
            <a:r>
              <a:rPr lang="en-US" sz="16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, </a:t>
            </a:r>
            <a:r>
              <a:rPr lang="el-GR" sz="160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Ιδιωτικοί πόροι</a:t>
            </a:r>
          </a:p>
        </p:txBody>
      </p:sp>
      <p:cxnSp>
        <p:nvCxnSpPr>
          <p:cNvPr id="71" name="Straight Arrow Connector 70"/>
          <p:cNvCxnSpPr>
            <a:endCxn id="61" idx="0"/>
          </p:cNvCxnSpPr>
          <p:nvPr/>
        </p:nvCxnSpPr>
        <p:spPr>
          <a:xfrm flipH="1">
            <a:off x="4572000" y="2378075"/>
            <a:ext cx="4763" cy="823913"/>
          </a:xfrm>
          <a:prstGeom prst="straightConnector1">
            <a:avLst/>
          </a:prstGeom>
          <a:ln w="2222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560" name="Group 14"/>
          <p:cNvGrpSpPr>
            <a:grpSpLocks/>
          </p:cNvGrpSpPr>
          <p:nvPr/>
        </p:nvGrpSpPr>
        <p:grpSpPr bwMode="auto">
          <a:xfrm>
            <a:off x="7932738" y="463550"/>
            <a:ext cx="1095375" cy="1095375"/>
            <a:chOff x="2569877" y="2805074"/>
            <a:chExt cx="1094504" cy="1094848"/>
          </a:xfrm>
        </p:grpSpPr>
        <p:sp>
          <p:nvSpPr>
            <p:cNvPr id="16" name="Shape 15"/>
            <p:cNvSpPr/>
            <p:nvPr/>
          </p:nvSpPr>
          <p:spPr>
            <a:xfrm rot="20719677">
              <a:off x="2569877" y="2805074"/>
              <a:ext cx="1094504" cy="1094848"/>
            </a:xfrm>
            <a:prstGeom prst="gear6">
              <a:avLst/>
            </a:prstGeom>
            <a:solidFill>
              <a:srgbClr val="FF3737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Shape 4"/>
            <p:cNvSpPr/>
            <p:nvPr/>
          </p:nvSpPr>
          <p:spPr>
            <a:xfrm rot="19677">
              <a:off x="2763398" y="3093860"/>
              <a:ext cx="691600" cy="51410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0320" tIns="20320" rIns="20320" bIns="2032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el-GR" sz="11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  <a:ea typeface="Calibri" pitchFamily="34" charset="0"/>
                  <a:cs typeface="Calibri" pitchFamily="34" charset="0"/>
                </a:rPr>
                <a:t>Φάση</a:t>
              </a:r>
              <a:r>
                <a:rPr lang="en-US" sz="11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  <a:ea typeface="Calibri" pitchFamily="34" charset="0"/>
                  <a:cs typeface="Calibri" pitchFamily="34" charset="0"/>
                </a:rPr>
                <a:t>-2</a:t>
              </a:r>
              <a:endParaRPr lang="en-US" sz="11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Default Design">
  <a:themeElements>
    <a:clrScheme name="5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6_Default Design">
  <a:themeElements>
    <a:clrScheme name="5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7_Default Design">
  <a:themeElements>
    <a:clrScheme name="5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8_Default Design">
  <a:themeElements>
    <a:clrScheme name="5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9_Default Design">
  <a:themeElements>
    <a:clrScheme name="5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0_Default Design">
  <a:themeElements>
    <a:clrScheme name="5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2883</TotalTime>
  <Words>1703</Words>
  <Application>Microsoft Office PowerPoint</Application>
  <PresentationFormat>On-screen Show (4:3)</PresentationFormat>
  <Paragraphs>243</Paragraphs>
  <Slides>23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5_Default Design</vt:lpstr>
      <vt:lpstr>1_Default Design</vt:lpstr>
      <vt:lpstr>6_Default Design</vt:lpstr>
      <vt:lpstr>7_Default Design</vt:lpstr>
      <vt:lpstr>8_Default Design</vt:lpstr>
      <vt:lpstr>2_Default Design</vt:lpstr>
      <vt:lpstr>9_Default Design</vt:lpstr>
      <vt:lpstr>10_Default Design</vt:lpstr>
      <vt:lpstr>Bitmap Image</vt:lpstr>
      <vt:lpstr>Η Ελλάδα στον παγκόσμιο χάρτη της μικροηλεκτρονικής  Πρόγραμμα «Φάση-2 Ενίσχυσης Ελληνικών Τεχνολογικών Συνεργατικών Σχηματισμών στη Μικροηλεκτρονική»</vt:lpstr>
      <vt:lpstr>PowerPoint Presentation</vt:lpstr>
      <vt:lpstr>Συνεργατικοί Σχηματισμοί (Clusters)</vt:lpstr>
      <vt:lpstr>Μοντέλο Ανάπτυξης Clusters</vt:lpstr>
      <vt:lpstr>PowerPoint Presentation</vt:lpstr>
      <vt:lpstr>Φάση-0: χαρτογράφηση θεματικής περιοχής</vt:lpstr>
      <vt:lpstr>Φάση-1 Ενίσχυσης Cluster Μικροηλεκτρονικής</vt:lpstr>
      <vt:lpstr>Φάση-1 (2006-2008)</vt:lpstr>
      <vt:lpstr>Φάση-2: Ενίσχυσης Cluster Μικροηλεκτρονικής</vt:lpstr>
      <vt:lpstr>Φάση-2: Άξονες και Στρατηγικοί Στόχοι</vt:lpstr>
      <vt:lpstr>Φάση-2: Άξονες και Στρατηγικοί Στόχοι</vt:lpstr>
      <vt:lpstr>Δομή Προγράμματος</vt:lpstr>
      <vt:lpstr>Εν-Ι: Start-ups| Έργα νέων &amp; πολύ μικρών καινοτόμων επιχειρήσεων</vt:lpstr>
      <vt:lpstr>Εν-ΙΙ: Έργα συνεργατικής έρευνας αιχμής από συμπράξεις βιομηχανικών, ακαδημαϊκών και ερευνητικών φορέων</vt:lpstr>
      <vt:lpstr>Εν-ΙΙΙ: Έργα επιχειρήσεων με συν-επένδυση από ιδιώτες επενδυτές (VCs &amp; Στρατηγικούς Επενδυτές)</vt:lpstr>
      <vt:lpstr>Εν-ΙV &amp; V: Ενισχύσεις Επιχειρηματικής Ανάπτυξης &amp; Ειδικές Δράσεις Υποστήριξης του Cluster</vt:lpstr>
      <vt:lpstr>PowerPoint Presentation</vt:lpstr>
      <vt:lpstr>PowerPoint Presentation</vt:lpstr>
      <vt:lpstr>Δείκτες Υλοποίησης ΕΣΠΑ 2007-2013</vt:lpstr>
      <vt:lpstr>PowerPoint Presentation</vt:lpstr>
      <vt:lpstr>PowerPoint Presentation</vt:lpstr>
      <vt:lpstr>PowerPoint Presentation</vt:lpstr>
      <vt:lpstr>PowerPoint Presentation</vt:lpstr>
    </vt:vector>
  </TitlesOfParts>
  <Company>PRC S.A.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argiro</dc:creator>
  <cp:lastModifiedBy>Author</cp:lastModifiedBy>
  <cp:revision>206</cp:revision>
  <cp:lastPrinted>2010-12-21T07:56:02Z</cp:lastPrinted>
  <dcterms:created xsi:type="dcterms:W3CDTF">2008-01-23T10:04:36Z</dcterms:created>
  <dcterms:modified xsi:type="dcterms:W3CDTF">2014-09-17T09:02:23Z</dcterms:modified>
</cp:coreProperties>
</file>