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256" r:id="rId3"/>
    <p:sldId id="281" r:id="rId4"/>
    <p:sldId id="293" r:id="rId5"/>
    <p:sldId id="294" r:id="rId6"/>
    <p:sldId id="292" r:id="rId7"/>
    <p:sldId id="289" r:id="rId8"/>
    <p:sldId id="291" r:id="rId9"/>
    <p:sldId id="269" r:id="rId10"/>
    <p:sldId id="283" r:id="rId11"/>
    <p:sldId id="284" r:id="rId12"/>
    <p:sldId id="285" r:id="rId13"/>
    <p:sldId id="286" r:id="rId14"/>
    <p:sldId id="287" r:id="rId15"/>
    <p:sldId id="263" r:id="rId16"/>
    <p:sldId id="297" r:id="rId17"/>
    <p:sldId id="260" r:id="rId18"/>
    <p:sldId id="262" r:id="rId19"/>
    <p:sldId id="267" r:id="rId20"/>
    <p:sldId id="266" r:id="rId21"/>
    <p:sldId id="295" r:id="rId22"/>
    <p:sldId id="296" r:id="rId23"/>
    <p:sldId id="268" r:id="rId2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81" autoAdjust="0"/>
    <p:restoredTop sz="80687" autoAdjust="0"/>
  </p:normalViewPr>
  <p:slideViewPr>
    <p:cSldViewPr>
      <p:cViewPr varScale="1">
        <p:scale>
          <a:sx n="94" d="100"/>
          <a:sy n="94" d="100"/>
        </p:scale>
        <p:origin x="-211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F236E-49D9-449C-A674-6957223E6A49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450D3-5E0D-493B-97C1-66F480A09485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74071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Κάντε κλικ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CEA3-3058-4D43-AE35-B3DA76CB4003}" type="datetimeFigureOut">
              <a:rPr lang="el-GR" smtClean="0"/>
              <a:pPr/>
              <a:t>17/09/2014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357158" y="3286124"/>
            <a:ext cx="8352928" cy="1896943"/>
          </a:xfrm>
        </p:spPr>
        <p:txBody>
          <a:bodyPr>
            <a:normAutofit fontScale="90000"/>
          </a:bodyPr>
          <a:lstStyle/>
          <a:p>
            <a:r>
              <a:rPr lang="el-GR" sz="36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l-GR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l-GR" sz="2700" b="1" dirty="0" smtClean="0">
                <a:solidFill>
                  <a:schemeClr val="accent6">
                    <a:lumMod val="50000"/>
                  </a:schemeClr>
                </a:solidFill>
              </a:rPr>
              <a:t>Κρατικές </a:t>
            </a:r>
            <a:r>
              <a:rPr lang="el-GR" sz="2700" b="1" dirty="0" smtClean="0">
                <a:solidFill>
                  <a:schemeClr val="accent6">
                    <a:lumMod val="50000"/>
                  </a:schemeClr>
                </a:solidFill>
              </a:rPr>
              <a:t>ενισχύσεις – Προτεινόμενες Βελτιώσεις στο υφιστάμενο</a:t>
            </a:r>
            <a:r>
              <a:rPr lang="en-US" sz="27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l-GR" sz="2700" b="1" dirty="0" smtClean="0">
                <a:solidFill>
                  <a:schemeClr val="accent6">
                    <a:lumMod val="50000"/>
                  </a:schemeClr>
                </a:solidFill>
              </a:rPr>
              <a:t>μοντέλο διαχείρισης</a:t>
            </a:r>
            <a:r>
              <a:rPr lang="el-GR" sz="27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br>
              <a:rPr lang="el-GR" sz="27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</a:rPr>
              <a:t>Αθανάσιος Κακούδης </a:t>
            </a:r>
            <a:br>
              <a:rPr lang="el-GR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l-GR" sz="1800" b="1" dirty="0" smtClean="0">
                <a:solidFill>
                  <a:schemeClr val="tx2">
                    <a:lumMod val="75000"/>
                  </a:schemeClr>
                </a:solidFill>
              </a:rPr>
              <a:t>Υπεύθυνος ΕΦΕΠΑΕ για Εξωστρέφεια Ι &amp; ΙΙ, </a:t>
            </a:r>
            <a:r>
              <a:rPr lang="el-GR" sz="1800" b="1" dirty="0" smtClean="0">
                <a:solidFill>
                  <a:schemeClr val="tx2">
                    <a:lumMod val="75000"/>
                  </a:schemeClr>
                </a:solidFill>
              </a:rPr>
              <a:t>Υ</a:t>
            </a:r>
            <a:r>
              <a:rPr lang="el-GR" sz="1800" b="1" dirty="0" smtClean="0">
                <a:solidFill>
                  <a:schemeClr val="tx2">
                    <a:lumMod val="75000"/>
                  </a:schemeClr>
                </a:solidFill>
              </a:rPr>
              <a:t>πεύθυνος Προγραμμάτων ΚΕΠΑ</a:t>
            </a:r>
            <a:r>
              <a:rPr lang="el-GR" sz="2000" b="1" dirty="0" smtClean="0">
                <a:solidFill>
                  <a:schemeClr val="tx2">
                    <a:lumMod val="75000"/>
                  </a:schemeClr>
                </a:solidFill>
              </a:rPr>
              <a:t>-ΑΝΕΜ</a:t>
            </a:r>
            <a:endParaRPr lang="el-G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404664"/>
            <a:ext cx="6444208" cy="1080120"/>
          </a:xfrm>
        </p:spPr>
        <p:txBody>
          <a:bodyPr>
            <a:normAutofit/>
          </a:bodyPr>
          <a:lstStyle/>
          <a:p>
            <a:pPr lvl="0"/>
            <a:r>
              <a:rPr lang="el-GR" b="1" dirty="0" smtClean="0"/>
              <a:t>Δημοσιότητα-Προβολή</a:t>
            </a:r>
            <a:endParaRPr lang="el-GR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07504" y="1502817"/>
            <a:ext cx="8928992" cy="5093707"/>
          </a:xfrm>
          <a:prstGeom prst="rect">
            <a:avLst/>
          </a:prstGeom>
          <a:solidFill>
            <a:srgbClr val="E8E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block one"/>
          <p:cNvSpPr txBox="1">
            <a:spLocks/>
          </p:cNvSpPr>
          <p:nvPr/>
        </p:nvSpPr>
        <p:spPr>
          <a:xfrm>
            <a:off x="257233" y="2162321"/>
            <a:ext cx="2514567" cy="18330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l-GR" sz="3600" dirty="0" smtClean="0">
                <a:gradFill>
                  <a:gsLst>
                    <a:gs pos="125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5400000" scaled="0"/>
                </a:gradFill>
              </a:rPr>
              <a:t>Δημοσιότητα Προβολή</a:t>
            </a:r>
            <a:endParaRPr lang="en-US" sz="3600" dirty="0">
              <a:gradFill>
                <a:gsLst>
                  <a:gs pos="1250">
                    <a:schemeClr val="bg2">
                      <a:lumMod val="50000"/>
                    </a:schemeClr>
                  </a:gs>
                  <a:gs pos="100000">
                    <a:schemeClr val="bg2">
                      <a:lumMod val="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3" name="Isosceles Triangle 12"/>
          <p:cNvSpPr/>
          <p:nvPr/>
        </p:nvSpPr>
        <p:spPr bwMode="auto">
          <a:xfrm rot="5400000">
            <a:off x="2142462" y="2755766"/>
            <a:ext cx="1946005" cy="513708"/>
          </a:xfrm>
          <a:prstGeom prst="triangl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560215" y="1612616"/>
            <a:ext cx="5332265" cy="483989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3699338" y="1629267"/>
            <a:ext cx="5193142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Βελτιστοποίηση </a:t>
            </a: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κεντρικού, «κόμβου ενημέρωσης»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Προσανατολισμός σε e-πληροφόρηση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Διεξαγωγή </a:t>
            </a:r>
            <a:r>
              <a:rPr lang="el-GR" sz="24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στοχευμένων</a:t>
            </a: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</a:t>
            </a:r>
            <a:r>
              <a:rPr lang="el-GR" sz="24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workshops</a:t>
            </a: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Καθορισμός </a:t>
            </a:r>
            <a:r>
              <a:rPr lang="el-GR" sz="2400" spc="-100" dirty="0" err="1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target</a:t>
            </a:r>
            <a:r>
              <a:rPr lang="el-GR" sz="24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</a:t>
            </a:r>
            <a:r>
              <a:rPr lang="el-GR" sz="2400" spc="-100" dirty="0" err="1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group</a:t>
            </a:r>
            <a:r>
              <a:rPr lang="el-GR" sz="24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υποψηφίων. Στόχευση στην ποιότητα και όχι στην ποσότητα</a:t>
            </a:r>
            <a:br>
              <a:rPr lang="el-GR" sz="24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</a:br>
            <a:endParaRPr lang="el-GR" sz="24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Επέκταση Γραφείων Ενημέρωσης Κοινού σε όλες τις ΔΑ και τις Περιφέρειες</a:t>
            </a: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268554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404664"/>
            <a:ext cx="6444208" cy="1080120"/>
          </a:xfrm>
        </p:spPr>
        <p:txBody>
          <a:bodyPr>
            <a:normAutofit/>
          </a:bodyPr>
          <a:lstStyle/>
          <a:p>
            <a:pPr lvl="0"/>
            <a:r>
              <a:rPr lang="el-GR" b="1" dirty="0"/>
              <a:t>Υποβολή προτάσεων</a:t>
            </a:r>
            <a:endParaRPr lang="el-GR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07504" y="1502817"/>
            <a:ext cx="8928992" cy="5093707"/>
          </a:xfrm>
          <a:prstGeom prst="rect">
            <a:avLst/>
          </a:prstGeom>
          <a:solidFill>
            <a:srgbClr val="E8E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block one"/>
          <p:cNvSpPr txBox="1">
            <a:spLocks/>
          </p:cNvSpPr>
          <p:nvPr/>
        </p:nvSpPr>
        <p:spPr>
          <a:xfrm>
            <a:off x="257233" y="2162321"/>
            <a:ext cx="2514567" cy="18330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l-GR" sz="3600" dirty="0" smtClean="0">
                <a:gradFill>
                  <a:gsLst>
                    <a:gs pos="125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5400000" scaled="0"/>
                </a:gradFill>
              </a:rPr>
              <a:t>Υποβολή Προτάσεων</a:t>
            </a:r>
            <a:endParaRPr lang="en-US" sz="3600" dirty="0">
              <a:gradFill>
                <a:gsLst>
                  <a:gs pos="1250">
                    <a:schemeClr val="bg2">
                      <a:lumMod val="50000"/>
                    </a:schemeClr>
                  </a:gs>
                  <a:gs pos="100000">
                    <a:schemeClr val="bg2">
                      <a:lumMod val="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3" name="Isosceles Triangle 12"/>
          <p:cNvSpPr/>
          <p:nvPr/>
        </p:nvSpPr>
        <p:spPr bwMode="auto">
          <a:xfrm rot="5400000">
            <a:off x="2142462" y="2755766"/>
            <a:ext cx="1946005" cy="513708"/>
          </a:xfrm>
          <a:prstGeom prst="triangl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560215" y="1612616"/>
            <a:ext cx="5332265" cy="483989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3699338" y="1629267"/>
            <a:ext cx="5193142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Καθιέρωση υποβολής ηλεκτρονικού φακέλου δικαιολογητικών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Δημιουργία ηλεκτρονικής ταυτότητας επιχείρησης με βασικά δικαιολογητικά 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Καθιέρωση βασικών </a:t>
            </a:r>
            <a:r>
              <a:rPr lang="el-GR" sz="24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προαπαιτούμενων</a:t>
            </a: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(on/</a:t>
            </a:r>
            <a:r>
              <a:rPr lang="el-GR" sz="24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off</a:t>
            </a: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) δικαιολογητικών. 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Συμπλήρωση </a:t>
            </a:r>
            <a:r>
              <a:rPr lang="el-GR" sz="24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offline</a:t>
            </a: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υποβολής και μεταφόρτωσης (</a:t>
            </a:r>
            <a:r>
              <a:rPr lang="el-GR" sz="24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uploading</a:t>
            </a: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) στο ΠΣΚΕ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4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4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Θέσπιση κινήτρων για γρήγορες υποβολές</a:t>
            </a:r>
          </a:p>
        </p:txBody>
      </p:sp>
    </p:spTree>
    <p:extLst>
      <p:ext uri="{BB962C8B-B14F-4D97-AF65-F5344CB8AC3E}">
        <p14:creationId xmlns:p14="http://schemas.microsoft.com/office/powerpoint/2010/main" xmlns="" val="68204797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404664"/>
            <a:ext cx="6444208" cy="1080120"/>
          </a:xfrm>
        </p:spPr>
        <p:txBody>
          <a:bodyPr>
            <a:normAutofit/>
          </a:bodyPr>
          <a:lstStyle/>
          <a:p>
            <a:r>
              <a:rPr lang="el-GR" b="1" dirty="0" smtClean="0"/>
              <a:t>Αξιολογική διαδικασία</a:t>
            </a:r>
            <a:endParaRPr lang="el-GR" dirty="0"/>
          </a:p>
        </p:txBody>
      </p:sp>
      <p:sp>
        <p:nvSpPr>
          <p:cNvPr id="9" name="Rectangle 8"/>
          <p:cNvSpPr/>
          <p:nvPr/>
        </p:nvSpPr>
        <p:spPr>
          <a:xfrm>
            <a:off x="1302933" y="5535756"/>
            <a:ext cx="6737691" cy="1261728"/>
          </a:xfrm>
          <a:prstGeom prst="rect">
            <a:avLst/>
          </a:prstGeom>
          <a:solidFill>
            <a:srgbClr val="0072C6">
              <a:alpha val="90000"/>
            </a:srgbClr>
          </a:solidFill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80312" y="1556792"/>
            <a:ext cx="1440160" cy="3466678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7472984" y="1656971"/>
            <a:ext cx="1385296" cy="19389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l-GR" sz="2000" spc="-70" dirty="0" smtClean="0">
                <a:solidFill>
                  <a:srgbClr val="FFFFFF"/>
                </a:solidFill>
              </a:rPr>
              <a:t>Αποφάσεις ένταξης, όπου όσοι εντάσσονται θα εντάσσονται υπό όρους. </a:t>
            </a:r>
            <a:endParaRPr lang="el-GR" sz="2000" spc="-70" dirty="0">
              <a:solidFill>
                <a:srgbClr val="FFFFFF"/>
              </a:solidFill>
            </a:endParaRPr>
          </a:p>
        </p:txBody>
      </p:sp>
      <p:sp>
        <p:nvSpPr>
          <p:cNvPr id="15" name="Right Triangle 14"/>
          <p:cNvSpPr/>
          <p:nvPr/>
        </p:nvSpPr>
        <p:spPr>
          <a:xfrm rot="10800000">
            <a:off x="7088720" y="5567418"/>
            <a:ext cx="885212" cy="117505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2201419" y="5862467"/>
            <a:ext cx="5466925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l-GR" sz="2400" spc="-70" dirty="0" smtClean="0">
                <a:solidFill>
                  <a:srgbClr val="FFFFFF"/>
                </a:solidFill>
                <a:latin typeface="Segoe Light"/>
                <a:cs typeface="Segoe Light"/>
              </a:rPr>
              <a:t>Δυνατότητα </a:t>
            </a:r>
            <a:r>
              <a:rPr lang="el-GR" sz="2400" spc="-70" dirty="0">
                <a:solidFill>
                  <a:srgbClr val="FFFFFF"/>
                </a:solidFill>
                <a:latin typeface="Segoe Light"/>
                <a:cs typeface="Segoe Light"/>
              </a:rPr>
              <a:t>παράλληλης επεξεργασίας σταδίων για κάθε πρόταση (μέθοδος </a:t>
            </a:r>
            <a:r>
              <a:rPr lang="el-GR" sz="2400" spc="-70" dirty="0" err="1">
                <a:solidFill>
                  <a:srgbClr val="FFFFFF"/>
                </a:solidFill>
                <a:latin typeface="Segoe Light"/>
                <a:cs typeface="Segoe Light"/>
              </a:rPr>
              <a:t>fifo</a:t>
            </a:r>
            <a:r>
              <a:rPr lang="el-GR" sz="2400" spc="-70" dirty="0">
                <a:solidFill>
                  <a:srgbClr val="FFFFFF"/>
                </a:solidFill>
                <a:latin typeface="Segoe Light"/>
                <a:cs typeface="Segoe Light"/>
              </a:rPr>
              <a:t>).</a:t>
            </a:r>
          </a:p>
        </p:txBody>
      </p:sp>
      <p:sp>
        <p:nvSpPr>
          <p:cNvPr id="22" name="Right Arrow 21"/>
          <p:cNvSpPr/>
          <p:nvPr/>
        </p:nvSpPr>
        <p:spPr bwMode="auto">
          <a:xfrm rot="5400000">
            <a:off x="4522304" y="2927351"/>
            <a:ext cx="509958" cy="4873692"/>
          </a:xfrm>
          <a:prstGeom prst="rightArrow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64087" y="1556792"/>
            <a:ext cx="1656183" cy="3469206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5436095" y="1671092"/>
            <a:ext cx="1512168" cy="22159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l-GR" sz="2000" spc="-70" dirty="0" smtClean="0">
                <a:solidFill>
                  <a:srgbClr val="FFFFFF"/>
                </a:solidFill>
              </a:rPr>
              <a:t>Μείωση όγκου εργασίας Επιτροπών. Περιορισμό </a:t>
            </a:r>
            <a:r>
              <a:rPr lang="el-GR" sz="2000" spc="-70" dirty="0">
                <a:solidFill>
                  <a:srgbClr val="FFFFFF"/>
                </a:solidFill>
              </a:rPr>
              <a:t>των αιτημάτων θεραπείας με θέσπιση αντικινήτρων.</a:t>
            </a:r>
          </a:p>
        </p:txBody>
      </p:sp>
      <p:sp>
        <p:nvSpPr>
          <p:cNvPr id="26" name="Right Arrow 25"/>
          <p:cNvSpPr/>
          <p:nvPr/>
        </p:nvSpPr>
        <p:spPr bwMode="auto">
          <a:xfrm>
            <a:off x="5004047" y="3140968"/>
            <a:ext cx="437950" cy="384248"/>
          </a:xfrm>
          <a:prstGeom prst="rightArrow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79711" y="1556792"/>
            <a:ext cx="1368152" cy="346667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062694" y="1656943"/>
            <a:ext cx="1357177" cy="304698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l-GR" sz="2000" spc="-70" dirty="0">
                <a:solidFill>
                  <a:srgbClr val="FFFFFF"/>
                </a:solidFill>
              </a:rPr>
              <a:t>Μείωση αξιολογικού όγκου. </a:t>
            </a:r>
            <a:endParaRPr lang="el-GR" sz="2000" spc="-70" dirty="0" smtClean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000" spc="-70" smtClean="0">
                <a:solidFill>
                  <a:srgbClr val="FFFFFF"/>
                </a:solidFill>
              </a:rPr>
              <a:t>Module</a:t>
            </a:r>
            <a:r>
              <a:rPr lang="el-GR" sz="2000" spc="-70" dirty="0" smtClean="0">
                <a:solidFill>
                  <a:srgbClr val="FFFFFF"/>
                </a:solidFill>
              </a:rPr>
              <a:t> </a:t>
            </a:r>
            <a:r>
              <a:rPr lang="el-GR" sz="2000" spc="-70" dirty="0">
                <a:solidFill>
                  <a:srgbClr val="FFFFFF"/>
                </a:solidFill>
              </a:rPr>
              <a:t>ΠΣΚΕ </a:t>
            </a:r>
            <a:r>
              <a:rPr lang="el-GR" sz="2000" spc="-70" dirty="0" smtClean="0">
                <a:solidFill>
                  <a:srgbClr val="FFFFFF"/>
                </a:solidFill>
              </a:rPr>
              <a:t>για ολιστική προσέγγιση κόστους υλικών και εργασιών (</a:t>
            </a:r>
            <a:r>
              <a:rPr lang="el-GR" sz="2000" spc="-70" dirty="0" err="1" smtClean="0">
                <a:solidFill>
                  <a:srgbClr val="FFFFFF"/>
                </a:solidFill>
              </a:rPr>
              <a:t>smart</a:t>
            </a:r>
            <a:r>
              <a:rPr lang="el-GR" sz="2000" spc="-70" dirty="0" smtClean="0">
                <a:solidFill>
                  <a:srgbClr val="FFFFFF"/>
                </a:solidFill>
              </a:rPr>
              <a:t> </a:t>
            </a:r>
            <a:r>
              <a:rPr lang="en-US" sz="2000" spc="-70" dirty="0" smtClean="0">
                <a:solidFill>
                  <a:srgbClr val="FFFFFF"/>
                </a:solidFill>
              </a:rPr>
              <a:t>evaluation)</a:t>
            </a:r>
            <a:endParaRPr lang="el-GR" sz="2000" spc="-70" dirty="0">
              <a:solidFill>
                <a:srgbClr val="FFFFFF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635480" y="1556792"/>
            <a:ext cx="1440575" cy="346920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3707073" y="1700808"/>
            <a:ext cx="1368567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l-GR" sz="2000" spc="-70" dirty="0">
                <a:solidFill>
                  <a:srgbClr val="FFFFFF"/>
                </a:solidFill>
              </a:rPr>
              <a:t>Δυνατότητα εξ’ αποστάσεως αξιολόγησης</a:t>
            </a:r>
          </a:p>
        </p:txBody>
      </p:sp>
      <p:sp>
        <p:nvSpPr>
          <p:cNvPr id="29" name="Right Arrow 28"/>
          <p:cNvSpPr/>
          <p:nvPr/>
        </p:nvSpPr>
        <p:spPr bwMode="auto">
          <a:xfrm>
            <a:off x="7020271" y="3068960"/>
            <a:ext cx="398403" cy="384248"/>
          </a:xfrm>
          <a:prstGeom prst="rightArrow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3" name="Right Arrow 32"/>
          <p:cNvSpPr/>
          <p:nvPr/>
        </p:nvSpPr>
        <p:spPr bwMode="auto">
          <a:xfrm>
            <a:off x="3347863" y="3140968"/>
            <a:ext cx="360040" cy="384248"/>
          </a:xfrm>
          <a:prstGeom prst="rightArrow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8" name="Picture 37" descr="\\MAGNUM\Projects\Microsoft\Cloud Power FY12\Design\ICONS_PNG\Devices.png"/>
          <p:cNvPicPr>
            <a:picLocks noChangeAspect="1" noChangeArrowheads="1"/>
          </p:cNvPicPr>
          <p:nvPr/>
        </p:nvPicPr>
        <p:blipFill>
          <a:blip r:embed="rId2" cstate="print">
            <a:lum bright="100000" contrast="100000"/>
          </a:blip>
          <a:stretch>
            <a:fillRect/>
          </a:stretch>
        </p:blipFill>
        <p:spPr bwMode="auto">
          <a:xfrm>
            <a:off x="3779912" y="3861048"/>
            <a:ext cx="1290352" cy="129035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Freeform 41"/>
          <p:cNvSpPr>
            <a:spLocks noEditPoints="1"/>
          </p:cNvSpPr>
          <p:nvPr/>
        </p:nvSpPr>
        <p:spPr bwMode="black">
          <a:xfrm>
            <a:off x="5580112" y="4005064"/>
            <a:ext cx="1134396" cy="965907"/>
          </a:xfrm>
          <a:custGeom>
            <a:avLst/>
            <a:gdLst>
              <a:gd name="T0" fmla="*/ 300 w 300"/>
              <a:gd name="T1" fmla="*/ 201 h 255"/>
              <a:gd name="T2" fmla="*/ 288 w 300"/>
              <a:gd name="T3" fmla="*/ 210 h 255"/>
              <a:gd name="T4" fmla="*/ 285 w 300"/>
              <a:gd name="T5" fmla="*/ 214 h 255"/>
              <a:gd name="T6" fmla="*/ 266 w 300"/>
              <a:gd name="T7" fmla="*/ 230 h 255"/>
              <a:gd name="T8" fmla="*/ 229 w 300"/>
              <a:gd name="T9" fmla="*/ 245 h 255"/>
              <a:gd name="T10" fmla="*/ 169 w 300"/>
              <a:gd name="T11" fmla="*/ 253 h 255"/>
              <a:gd name="T12" fmla="*/ 47 w 300"/>
              <a:gd name="T13" fmla="*/ 231 h 255"/>
              <a:gd name="T14" fmla="*/ 47 w 300"/>
              <a:gd name="T15" fmla="*/ 186 h 255"/>
              <a:gd name="T16" fmla="*/ 89 w 300"/>
              <a:gd name="T17" fmla="*/ 168 h 255"/>
              <a:gd name="T18" fmla="*/ 130 w 300"/>
              <a:gd name="T19" fmla="*/ 171 h 255"/>
              <a:gd name="T20" fmla="*/ 163 w 300"/>
              <a:gd name="T21" fmla="*/ 174 h 255"/>
              <a:gd name="T22" fmla="*/ 198 w 300"/>
              <a:gd name="T23" fmla="*/ 169 h 255"/>
              <a:gd name="T24" fmla="*/ 219 w 300"/>
              <a:gd name="T25" fmla="*/ 182 h 255"/>
              <a:gd name="T26" fmla="*/ 201 w 300"/>
              <a:gd name="T27" fmla="*/ 195 h 255"/>
              <a:gd name="T28" fmla="*/ 174 w 300"/>
              <a:gd name="T29" fmla="*/ 194 h 255"/>
              <a:gd name="T30" fmla="*/ 144 w 300"/>
              <a:gd name="T31" fmla="*/ 202 h 255"/>
              <a:gd name="T32" fmla="*/ 177 w 300"/>
              <a:gd name="T33" fmla="*/ 217 h 255"/>
              <a:gd name="T34" fmla="*/ 223 w 300"/>
              <a:gd name="T35" fmla="*/ 218 h 255"/>
              <a:gd name="T36" fmla="*/ 255 w 300"/>
              <a:gd name="T37" fmla="*/ 209 h 255"/>
              <a:gd name="T38" fmla="*/ 287 w 300"/>
              <a:gd name="T39" fmla="*/ 193 h 255"/>
              <a:gd name="T40" fmla="*/ 300 w 300"/>
              <a:gd name="T41" fmla="*/ 201 h 255"/>
              <a:gd name="T42" fmla="*/ 34 w 300"/>
              <a:gd name="T43" fmla="*/ 173 h 255"/>
              <a:gd name="T44" fmla="*/ 0 w 300"/>
              <a:gd name="T45" fmla="*/ 173 h 255"/>
              <a:gd name="T46" fmla="*/ 0 w 300"/>
              <a:gd name="T47" fmla="*/ 240 h 255"/>
              <a:gd name="T48" fmla="*/ 34 w 300"/>
              <a:gd name="T49" fmla="*/ 240 h 255"/>
              <a:gd name="T50" fmla="*/ 39 w 300"/>
              <a:gd name="T51" fmla="*/ 235 h 255"/>
              <a:gd name="T52" fmla="*/ 39 w 300"/>
              <a:gd name="T53" fmla="*/ 177 h 255"/>
              <a:gd name="T54" fmla="*/ 34 w 300"/>
              <a:gd name="T55" fmla="*/ 173 h 255"/>
              <a:gd name="T56" fmla="*/ 246 w 300"/>
              <a:gd name="T57" fmla="*/ 24 h 255"/>
              <a:gd name="T58" fmla="*/ 246 w 300"/>
              <a:gd name="T59" fmla="*/ 147 h 255"/>
              <a:gd name="T60" fmla="*/ 123 w 300"/>
              <a:gd name="T61" fmla="*/ 147 h 255"/>
              <a:gd name="T62" fmla="*/ 123 w 300"/>
              <a:gd name="T63" fmla="*/ 122 h 255"/>
              <a:gd name="T64" fmla="*/ 99 w 300"/>
              <a:gd name="T65" fmla="*/ 122 h 255"/>
              <a:gd name="T66" fmla="*/ 99 w 300"/>
              <a:gd name="T67" fmla="*/ 0 h 255"/>
              <a:gd name="T68" fmla="*/ 221 w 300"/>
              <a:gd name="T69" fmla="*/ 0 h 255"/>
              <a:gd name="T70" fmla="*/ 221 w 300"/>
              <a:gd name="T71" fmla="*/ 24 h 255"/>
              <a:gd name="T72" fmla="*/ 246 w 300"/>
              <a:gd name="T73" fmla="*/ 24 h 255"/>
              <a:gd name="T74" fmla="*/ 123 w 300"/>
              <a:gd name="T75" fmla="*/ 116 h 255"/>
              <a:gd name="T76" fmla="*/ 123 w 300"/>
              <a:gd name="T77" fmla="*/ 24 h 255"/>
              <a:gd name="T78" fmla="*/ 215 w 300"/>
              <a:gd name="T79" fmla="*/ 24 h 255"/>
              <a:gd name="T80" fmla="*/ 215 w 300"/>
              <a:gd name="T81" fmla="*/ 6 h 255"/>
              <a:gd name="T82" fmla="*/ 105 w 300"/>
              <a:gd name="T83" fmla="*/ 6 h 255"/>
              <a:gd name="T84" fmla="*/ 105 w 300"/>
              <a:gd name="T85" fmla="*/ 116 h 255"/>
              <a:gd name="T86" fmla="*/ 123 w 300"/>
              <a:gd name="T87" fmla="*/ 116 h 255"/>
              <a:gd name="T88" fmla="*/ 224 w 300"/>
              <a:gd name="T89" fmla="*/ 85 h 255"/>
              <a:gd name="T90" fmla="*/ 183 w 300"/>
              <a:gd name="T91" fmla="*/ 56 h 255"/>
              <a:gd name="T92" fmla="*/ 183 w 300"/>
              <a:gd name="T93" fmla="*/ 76 h 255"/>
              <a:gd name="T94" fmla="*/ 145 w 300"/>
              <a:gd name="T95" fmla="*/ 76 h 255"/>
              <a:gd name="T96" fmla="*/ 145 w 300"/>
              <a:gd name="T97" fmla="*/ 94 h 255"/>
              <a:gd name="T98" fmla="*/ 183 w 300"/>
              <a:gd name="T99" fmla="*/ 94 h 255"/>
              <a:gd name="T100" fmla="*/ 183 w 300"/>
              <a:gd name="T101" fmla="*/ 115 h 255"/>
              <a:gd name="T102" fmla="*/ 224 w 300"/>
              <a:gd name="T103" fmla="*/ 8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0" h="255">
                <a:moveTo>
                  <a:pt x="300" y="201"/>
                </a:moveTo>
                <a:cubicBezTo>
                  <a:pt x="300" y="201"/>
                  <a:pt x="299" y="202"/>
                  <a:pt x="288" y="210"/>
                </a:cubicBezTo>
                <a:cubicBezTo>
                  <a:pt x="288" y="210"/>
                  <a:pt x="286" y="214"/>
                  <a:pt x="285" y="214"/>
                </a:cubicBezTo>
                <a:cubicBezTo>
                  <a:pt x="280" y="218"/>
                  <a:pt x="275" y="223"/>
                  <a:pt x="266" y="230"/>
                </a:cubicBezTo>
                <a:cubicBezTo>
                  <a:pt x="257" y="231"/>
                  <a:pt x="238" y="240"/>
                  <a:pt x="229" y="245"/>
                </a:cubicBezTo>
                <a:cubicBezTo>
                  <a:pt x="212" y="244"/>
                  <a:pt x="187" y="248"/>
                  <a:pt x="169" y="253"/>
                </a:cubicBezTo>
                <a:cubicBezTo>
                  <a:pt x="143" y="249"/>
                  <a:pt x="140" y="255"/>
                  <a:pt x="47" y="231"/>
                </a:cubicBezTo>
                <a:cubicBezTo>
                  <a:pt x="47" y="231"/>
                  <a:pt x="47" y="194"/>
                  <a:pt x="47" y="186"/>
                </a:cubicBezTo>
                <a:cubicBezTo>
                  <a:pt x="64" y="182"/>
                  <a:pt x="69" y="171"/>
                  <a:pt x="89" y="168"/>
                </a:cubicBezTo>
                <a:cubicBezTo>
                  <a:pt x="103" y="166"/>
                  <a:pt x="116" y="167"/>
                  <a:pt x="130" y="171"/>
                </a:cubicBezTo>
                <a:cubicBezTo>
                  <a:pt x="139" y="174"/>
                  <a:pt x="148" y="176"/>
                  <a:pt x="163" y="174"/>
                </a:cubicBezTo>
                <a:cubicBezTo>
                  <a:pt x="176" y="173"/>
                  <a:pt x="181" y="169"/>
                  <a:pt x="198" y="169"/>
                </a:cubicBezTo>
                <a:cubicBezTo>
                  <a:pt x="209" y="169"/>
                  <a:pt x="220" y="176"/>
                  <a:pt x="219" y="182"/>
                </a:cubicBezTo>
                <a:cubicBezTo>
                  <a:pt x="219" y="188"/>
                  <a:pt x="208" y="194"/>
                  <a:pt x="201" y="195"/>
                </a:cubicBezTo>
                <a:cubicBezTo>
                  <a:pt x="185" y="195"/>
                  <a:pt x="189" y="194"/>
                  <a:pt x="174" y="194"/>
                </a:cubicBezTo>
                <a:cubicBezTo>
                  <a:pt x="156" y="194"/>
                  <a:pt x="155" y="197"/>
                  <a:pt x="144" y="202"/>
                </a:cubicBezTo>
                <a:cubicBezTo>
                  <a:pt x="155" y="205"/>
                  <a:pt x="162" y="209"/>
                  <a:pt x="177" y="217"/>
                </a:cubicBezTo>
                <a:cubicBezTo>
                  <a:pt x="193" y="215"/>
                  <a:pt x="209" y="217"/>
                  <a:pt x="223" y="218"/>
                </a:cubicBezTo>
                <a:cubicBezTo>
                  <a:pt x="235" y="215"/>
                  <a:pt x="241" y="210"/>
                  <a:pt x="255" y="209"/>
                </a:cubicBezTo>
                <a:cubicBezTo>
                  <a:pt x="264" y="202"/>
                  <a:pt x="276" y="191"/>
                  <a:pt x="287" y="193"/>
                </a:cubicBezTo>
                <a:cubicBezTo>
                  <a:pt x="293" y="194"/>
                  <a:pt x="300" y="201"/>
                  <a:pt x="300" y="201"/>
                </a:cubicBezTo>
                <a:close/>
                <a:moveTo>
                  <a:pt x="34" y="173"/>
                </a:moveTo>
                <a:cubicBezTo>
                  <a:pt x="0" y="173"/>
                  <a:pt x="0" y="173"/>
                  <a:pt x="0" y="173"/>
                </a:cubicBezTo>
                <a:cubicBezTo>
                  <a:pt x="0" y="240"/>
                  <a:pt x="0" y="240"/>
                  <a:pt x="0" y="240"/>
                </a:cubicBezTo>
                <a:cubicBezTo>
                  <a:pt x="34" y="240"/>
                  <a:pt x="34" y="240"/>
                  <a:pt x="34" y="240"/>
                </a:cubicBezTo>
                <a:cubicBezTo>
                  <a:pt x="37" y="240"/>
                  <a:pt x="39" y="238"/>
                  <a:pt x="39" y="235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75"/>
                  <a:pt x="37" y="173"/>
                  <a:pt x="34" y="173"/>
                </a:cubicBezTo>
                <a:close/>
                <a:moveTo>
                  <a:pt x="246" y="24"/>
                </a:moveTo>
                <a:cubicBezTo>
                  <a:pt x="246" y="147"/>
                  <a:pt x="246" y="147"/>
                  <a:pt x="246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3" y="122"/>
                  <a:pt x="123" y="122"/>
                  <a:pt x="123" y="122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9" y="0"/>
                  <a:pt x="99" y="0"/>
                  <a:pt x="99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24"/>
                  <a:pt x="221" y="24"/>
                  <a:pt x="221" y="24"/>
                </a:cubicBezTo>
                <a:lnTo>
                  <a:pt x="246" y="24"/>
                </a:lnTo>
                <a:close/>
                <a:moveTo>
                  <a:pt x="123" y="116"/>
                </a:moveTo>
                <a:cubicBezTo>
                  <a:pt x="123" y="24"/>
                  <a:pt x="123" y="24"/>
                  <a:pt x="123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6"/>
                  <a:pt x="215" y="6"/>
                  <a:pt x="215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116"/>
                  <a:pt x="105" y="116"/>
                  <a:pt x="105" y="116"/>
                </a:cubicBezTo>
                <a:lnTo>
                  <a:pt x="123" y="116"/>
                </a:lnTo>
                <a:close/>
                <a:moveTo>
                  <a:pt x="224" y="85"/>
                </a:moveTo>
                <a:cubicBezTo>
                  <a:pt x="183" y="56"/>
                  <a:pt x="183" y="56"/>
                  <a:pt x="183" y="5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83" y="94"/>
                  <a:pt x="183" y="94"/>
                  <a:pt x="183" y="94"/>
                </a:cubicBezTo>
                <a:cubicBezTo>
                  <a:pt x="183" y="115"/>
                  <a:pt x="183" y="115"/>
                  <a:pt x="183" y="115"/>
                </a:cubicBezTo>
                <a:lnTo>
                  <a:pt x="224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/>
          </a:p>
        </p:txBody>
      </p:sp>
      <p:pic>
        <p:nvPicPr>
          <p:cNvPr id="43" name="Picture 42" descr="\\MAGNUM\Projects\Microsoft\Cloud Power FY12\Design\Icons\PNGs\Public_Cloud_Productivity.png"/>
          <p:cNvPicPr>
            <a:picLocks noChangeAspect="1" noChangeArrowheads="1"/>
          </p:cNvPicPr>
          <p:nvPr/>
        </p:nvPicPr>
        <p:blipFill rotWithShape="1">
          <a:blip r:embed="rId3" cstate="print">
            <a:lum bright="100000"/>
          </a:blip>
          <a:srcRect l="8723" t="20298" r="5441" b="25556"/>
          <a:stretch/>
        </p:blipFill>
        <p:spPr bwMode="auto">
          <a:xfrm>
            <a:off x="7452319" y="4221088"/>
            <a:ext cx="1218678" cy="768731"/>
          </a:xfrm>
          <a:prstGeom prst="rect">
            <a:avLst/>
          </a:prstGeom>
          <a:noFill/>
        </p:spPr>
      </p:pic>
      <p:sp>
        <p:nvSpPr>
          <p:cNvPr id="44" name="Freeform 43"/>
          <p:cNvSpPr>
            <a:spLocks noEditPoints="1"/>
          </p:cNvSpPr>
          <p:nvPr/>
        </p:nvSpPr>
        <p:spPr bwMode="black">
          <a:xfrm>
            <a:off x="1461428" y="5909232"/>
            <a:ext cx="566564" cy="514775"/>
          </a:xfrm>
          <a:custGeom>
            <a:avLst/>
            <a:gdLst>
              <a:gd name="T0" fmla="*/ 478 w 667"/>
              <a:gd name="T1" fmla="*/ 242 h 543"/>
              <a:gd name="T2" fmla="*/ 398 w 667"/>
              <a:gd name="T3" fmla="*/ 228 h 543"/>
              <a:gd name="T4" fmla="*/ 420 w 667"/>
              <a:gd name="T5" fmla="*/ 150 h 543"/>
              <a:gd name="T6" fmla="*/ 382 w 667"/>
              <a:gd name="T7" fmla="*/ 107 h 543"/>
              <a:gd name="T8" fmla="*/ 312 w 667"/>
              <a:gd name="T9" fmla="*/ 149 h 543"/>
              <a:gd name="T10" fmla="*/ 278 w 667"/>
              <a:gd name="T11" fmla="*/ 64 h 543"/>
              <a:gd name="T12" fmla="*/ 220 w 667"/>
              <a:gd name="T13" fmla="*/ 54 h 543"/>
              <a:gd name="T14" fmla="*/ 192 w 667"/>
              <a:gd name="T15" fmla="*/ 142 h 543"/>
              <a:gd name="T16" fmla="*/ 120 w 667"/>
              <a:gd name="T17" fmla="*/ 105 h 543"/>
              <a:gd name="T18" fmla="*/ 70 w 667"/>
              <a:gd name="T19" fmla="*/ 135 h 543"/>
              <a:gd name="T20" fmla="*/ 98 w 667"/>
              <a:gd name="T21" fmla="*/ 212 h 543"/>
              <a:gd name="T22" fmla="*/ 20 w 667"/>
              <a:gd name="T23" fmla="*/ 232 h 543"/>
              <a:gd name="T24" fmla="*/ 0 w 667"/>
              <a:gd name="T25" fmla="*/ 287 h 543"/>
              <a:gd name="T26" fmla="*/ 72 w 667"/>
              <a:gd name="T27" fmla="*/ 327 h 543"/>
              <a:gd name="T28" fmla="*/ 23 w 667"/>
              <a:gd name="T29" fmla="*/ 393 h 543"/>
              <a:gd name="T30" fmla="*/ 45 w 667"/>
              <a:gd name="T31" fmla="*/ 448 h 543"/>
              <a:gd name="T32" fmla="*/ 125 w 667"/>
              <a:gd name="T33" fmla="*/ 431 h 543"/>
              <a:gd name="T34" fmla="*/ 132 w 667"/>
              <a:gd name="T35" fmla="*/ 513 h 543"/>
              <a:gd name="T36" fmla="*/ 182 w 667"/>
              <a:gd name="T37" fmla="*/ 541 h 543"/>
              <a:gd name="T38" fmla="*/ 233 w 667"/>
              <a:gd name="T39" fmla="*/ 478 h 543"/>
              <a:gd name="T40" fmla="*/ 253 w 667"/>
              <a:gd name="T41" fmla="*/ 478 h 543"/>
              <a:gd name="T42" fmla="*/ 305 w 667"/>
              <a:gd name="T43" fmla="*/ 541 h 543"/>
              <a:gd name="T44" fmla="*/ 355 w 667"/>
              <a:gd name="T45" fmla="*/ 513 h 543"/>
              <a:gd name="T46" fmla="*/ 362 w 667"/>
              <a:gd name="T47" fmla="*/ 431 h 543"/>
              <a:gd name="T48" fmla="*/ 442 w 667"/>
              <a:gd name="T49" fmla="*/ 448 h 543"/>
              <a:gd name="T50" fmla="*/ 463 w 667"/>
              <a:gd name="T51" fmla="*/ 393 h 543"/>
              <a:gd name="T52" fmla="*/ 415 w 667"/>
              <a:gd name="T53" fmla="*/ 327 h 543"/>
              <a:gd name="T54" fmla="*/ 487 w 667"/>
              <a:gd name="T55" fmla="*/ 287 h 543"/>
              <a:gd name="T56" fmla="*/ 312 w 667"/>
              <a:gd name="T57" fmla="*/ 375 h 543"/>
              <a:gd name="T58" fmla="*/ 175 w 667"/>
              <a:gd name="T59" fmla="*/ 375 h 543"/>
              <a:gd name="T60" fmla="*/ 175 w 667"/>
              <a:gd name="T61" fmla="*/ 238 h 543"/>
              <a:gd name="T62" fmla="*/ 312 w 667"/>
              <a:gd name="T63" fmla="*/ 238 h 543"/>
              <a:gd name="T64" fmla="*/ 198 w 667"/>
              <a:gd name="T65" fmla="*/ 306 h 543"/>
              <a:gd name="T66" fmla="*/ 288 w 667"/>
              <a:gd name="T67" fmla="*/ 306 h 543"/>
              <a:gd name="T68" fmla="*/ 198 w 667"/>
              <a:gd name="T69" fmla="*/ 306 h 543"/>
              <a:gd name="T70" fmla="*/ 638 w 667"/>
              <a:gd name="T71" fmla="*/ 133 h 543"/>
              <a:gd name="T72" fmla="*/ 662 w 667"/>
              <a:gd name="T73" fmla="*/ 92 h 543"/>
              <a:gd name="T74" fmla="*/ 665 w 667"/>
              <a:gd name="T75" fmla="*/ 77 h 543"/>
              <a:gd name="T76" fmla="*/ 642 w 667"/>
              <a:gd name="T77" fmla="*/ 52 h 543"/>
              <a:gd name="T78" fmla="*/ 605 w 667"/>
              <a:gd name="T79" fmla="*/ 62 h 543"/>
              <a:gd name="T80" fmla="*/ 566 w 667"/>
              <a:gd name="T81" fmla="*/ 10 h 543"/>
              <a:gd name="T82" fmla="*/ 531 w 667"/>
              <a:gd name="T83" fmla="*/ 0 h 543"/>
              <a:gd name="T84" fmla="*/ 511 w 667"/>
              <a:gd name="T85" fmla="*/ 45 h 543"/>
              <a:gd name="T86" fmla="*/ 446 w 667"/>
              <a:gd name="T87" fmla="*/ 52 h 543"/>
              <a:gd name="T88" fmla="*/ 432 w 667"/>
              <a:gd name="T89" fmla="*/ 57 h 543"/>
              <a:gd name="T90" fmla="*/ 419 w 667"/>
              <a:gd name="T91" fmla="*/ 83 h 543"/>
              <a:gd name="T92" fmla="*/ 451 w 667"/>
              <a:gd name="T93" fmla="*/ 117 h 543"/>
              <a:gd name="T94" fmla="*/ 451 w 667"/>
              <a:gd name="T95" fmla="*/ 152 h 543"/>
              <a:gd name="T96" fmla="*/ 419 w 667"/>
              <a:gd name="T97" fmla="*/ 185 h 543"/>
              <a:gd name="T98" fmla="*/ 432 w 667"/>
              <a:gd name="T99" fmla="*/ 210 h 543"/>
              <a:gd name="T100" fmla="*/ 446 w 667"/>
              <a:gd name="T101" fmla="*/ 217 h 543"/>
              <a:gd name="T102" fmla="*/ 511 w 667"/>
              <a:gd name="T103" fmla="*/ 222 h 543"/>
              <a:gd name="T104" fmla="*/ 531 w 667"/>
              <a:gd name="T105" fmla="*/ 267 h 543"/>
              <a:gd name="T106" fmla="*/ 566 w 667"/>
              <a:gd name="T107" fmla="*/ 258 h 543"/>
              <a:gd name="T108" fmla="*/ 605 w 667"/>
              <a:gd name="T109" fmla="*/ 205 h 543"/>
              <a:gd name="T110" fmla="*/ 642 w 667"/>
              <a:gd name="T111" fmla="*/ 217 h 543"/>
              <a:gd name="T112" fmla="*/ 665 w 667"/>
              <a:gd name="T113" fmla="*/ 190 h 543"/>
              <a:gd name="T114" fmla="*/ 662 w 667"/>
              <a:gd name="T115" fmla="*/ 177 h 543"/>
              <a:gd name="T116" fmla="*/ 635 w 667"/>
              <a:gd name="T117" fmla="*/ 152 h 543"/>
              <a:gd name="T118" fmla="*/ 543 w 667"/>
              <a:gd name="T119" fmla="*/ 170 h 543"/>
              <a:gd name="T120" fmla="*/ 543 w 667"/>
              <a:gd name="T121" fmla="*/ 97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7" h="543">
                <a:moveTo>
                  <a:pt x="487" y="287"/>
                </a:moveTo>
                <a:cubicBezTo>
                  <a:pt x="478" y="242"/>
                  <a:pt x="478" y="242"/>
                  <a:pt x="478" y="242"/>
                </a:cubicBezTo>
                <a:cubicBezTo>
                  <a:pt x="477" y="237"/>
                  <a:pt x="473" y="233"/>
                  <a:pt x="467" y="232"/>
                </a:cubicBezTo>
                <a:cubicBezTo>
                  <a:pt x="398" y="228"/>
                  <a:pt x="398" y="228"/>
                  <a:pt x="398" y="228"/>
                </a:cubicBezTo>
                <a:cubicBezTo>
                  <a:pt x="395" y="223"/>
                  <a:pt x="392" y="217"/>
                  <a:pt x="388" y="212"/>
                </a:cubicBezTo>
                <a:cubicBezTo>
                  <a:pt x="420" y="150"/>
                  <a:pt x="420" y="150"/>
                  <a:pt x="420" y="150"/>
                </a:cubicBezTo>
                <a:cubicBezTo>
                  <a:pt x="423" y="145"/>
                  <a:pt x="422" y="139"/>
                  <a:pt x="417" y="135"/>
                </a:cubicBezTo>
                <a:cubicBezTo>
                  <a:pt x="382" y="107"/>
                  <a:pt x="382" y="107"/>
                  <a:pt x="382" y="107"/>
                </a:cubicBezTo>
                <a:cubicBezTo>
                  <a:pt x="378" y="102"/>
                  <a:pt x="372" y="102"/>
                  <a:pt x="367" y="105"/>
                </a:cubicBezTo>
                <a:cubicBezTo>
                  <a:pt x="312" y="149"/>
                  <a:pt x="312" y="149"/>
                  <a:pt x="312" y="149"/>
                </a:cubicBezTo>
                <a:cubicBezTo>
                  <a:pt x="307" y="145"/>
                  <a:pt x="302" y="144"/>
                  <a:pt x="295" y="142"/>
                </a:cubicBezTo>
                <a:cubicBezTo>
                  <a:pt x="278" y="64"/>
                  <a:pt x="278" y="64"/>
                  <a:pt x="278" y="64"/>
                </a:cubicBezTo>
                <a:cubicBezTo>
                  <a:pt x="277" y="59"/>
                  <a:pt x="272" y="54"/>
                  <a:pt x="267" y="54"/>
                </a:cubicBezTo>
                <a:cubicBezTo>
                  <a:pt x="220" y="54"/>
                  <a:pt x="220" y="54"/>
                  <a:pt x="220" y="54"/>
                </a:cubicBezTo>
                <a:cubicBezTo>
                  <a:pt x="215" y="54"/>
                  <a:pt x="210" y="59"/>
                  <a:pt x="208" y="64"/>
                </a:cubicBezTo>
                <a:cubicBezTo>
                  <a:pt x="192" y="142"/>
                  <a:pt x="192" y="142"/>
                  <a:pt x="192" y="142"/>
                </a:cubicBezTo>
                <a:cubicBezTo>
                  <a:pt x="185" y="144"/>
                  <a:pt x="180" y="145"/>
                  <a:pt x="175" y="149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15" y="102"/>
                  <a:pt x="108" y="102"/>
                  <a:pt x="105" y="105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5" y="139"/>
                  <a:pt x="65" y="145"/>
                  <a:pt x="67" y="150"/>
                </a:cubicBezTo>
                <a:cubicBezTo>
                  <a:pt x="98" y="212"/>
                  <a:pt x="98" y="212"/>
                  <a:pt x="98" y="212"/>
                </a:cubicBezTo>
                <a:cubicBezTo>
                  <a:pt x="95" y="217"/>
                  <a:pt x="92" y="223"/>
                  <a:pt x="88" y="228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3" y="232"/>
                  <a:pt x="10" y="237"/>
                  <a:pt x="8" y="242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292"/>
                  <a:pt x="2" y="298"/>
                  <a:pt x="7" y="300"/>
                </a:cubicBezTo>
                <a:cubicBezTo>
                  <a:pt x="72" y="327"/>
                  <a:pt x="72" y="327"/>
                  <a:pt x="72" y="327"/>
                </a:cubicBezTo>
                <a:cubicBezTo>
                  <a:pt x="73" y="333"/>
                  <a:pt x="73" y="340"/>
                  <a:pt x="75" y="347"/>
                </a:cubicBezTo>
                <a:cubicBezTo>
                  <a:pt x="23" y="393"/>
                  <a:pt x="23" y="393"/>
                  <a:pt x="23" y="393"/>
                </a:cubicBezTo>
                <a:cubicBezTo>
                  <a:pt x="20" y="397"/>
                  <a:pt x="18" y="403"/>
                  <a:pt x="22" y="408"/>
                </a:cubicBezTo>
                <a:cubicBezTo>
                  <a:pt x="45" y="448"/>
                  <a:pt x="45" y="448"/>
                  <a:pt x="45" y="448"/>
                </a:cubicBezTo>
                <a:cubicBezTo>
                  <a:pt x="47" y="451"/>
                  <a:pt x="53" y="455"/>
                  <a:pt x="58" y="453"/>
                </a:cubicBezTo>
                <a:cubicBezTo>
                  <a:pt x="125" y="431"/>
                  <a:pt x="125" y="431"/>
                  <a:pt x="125" y="431"/>
                </a:cubicBezTo>
                <a:cubicBezTo>
                  <a:pt x="130" y="436"/>
                  <a:pt x="135" y="441"/>
                  <a:pt x="140" y="445"/>
                </a:cubicBezTo>
                <a:cubicBezTo>
                  <a:pt x="132" y="513"/>
                  <a:pt x="132" y="513"/>
                  <a:pt x="132" y="513"/>
                </a:cubicBezTo>
                <a:cubicBezTo>
                  <a:pt x="130" y="520"/>
                  <a:pt x="133" y="525"/>
                  <a:pt x="138" y="526"/>
                </a:cubicBezTo>
                <a:cubicBezTo>
                  <a:pt x="182" y="541"/>
                  <a:pt x="182" y="541"/>
                  <a:pt x="182" y="541"/>
                </a:cubicBezTo>
                <a:cubicBezTo>
                  <a:pt x="187" y="543"/>
                  <a:pt x="193" y="541"/>
                  <a:pt x="197" y="538"/>
                </a:cubicBezTo>
                <a:cubicBezTo>
                  <a:pt x="233" y="478"/>
                  <a:pt x="233" y="478"/>
                  <a:pt x="233" y="478"/>
                </a:cubicBezTo>
                <a:cubicBezTo>
                  <a:pt x="237" y="478"/>
                  <a:pt x="240" y="480"/>
                  <a:pt x="243" y="480"/>
                </a:cubicBezTo>
                <a:cubicBezTo>
                  <a:pt x="247" y="480"/>
                  <a:pt x="250" y="478"/>
                  <a:pt x="253" y="478"/>
                </a:cubicBezTo>
                <a:cubicBezTo>
                  <a:pt x="290" y="538"/>
                  <a:pt x="290" y="538"/>
                  <a:pt x="290" y="538"/>
                </a:cubicBezTo>
                <a:cubicBezTo>
                  <a:pt x="293" y="541"/>
                  <a:pt x="300" y="543"/>
                  <a:pt x="305" y="541"/>
                </a:cubicBezTo>
                <a:cubicBezTo>
                  <a:pt x="348" y="526"/>
                  <a:pt x="348" y="526"/>
                  <a:pt x="348" y="526"/>
                </a:cubicBezTo>
                <a:cubicBezTo>
                  <a:pt x="353" y="525"/>
                  <a:pt x="357" y="520"/>
                  <a:pt x="355" y="513"/>
                </a:cubicBezTo>
                <a:cubicBezTo>
                  <a:pt x="347" y="445"/>
                  <a:pt x="347" y="445"/>
                  <a:pt x="347" y="445"/>
                </a:cubicBezTo>
                <a:cubicBezTo>
                  <a:pt x="352" y="440"/>
                  <a:pt x="357" y="436"/>
                  <a:pt x="362" y="431"/>
                </a:cubicBezTo>
                <a:cubicBezTo>
                  <a:pt x="428" y="453"/>
                  <a:pt x="428" y="453"/>
                  <a:pt x="428" y="453"/>
                </a:cubicBezTo>
                <a:cubicBezTo>
                  <a:pt x="433" y="455"/>
                  <a:pt x="440" y="451"/>
                  <a:pt x="442" y="448"/>
                </a:cubicBezTo>
                <a:cubicBezTo>
                  <a:pt x="465" y="408"/>
                  <a:pt x="465" y="408"/>
                  <a:pt x="465" y="408"/>
                </a:cubicBezTo>
                <a:cubicBezTo>
                  <a:pt x="468" y="403"/>
                  <a:pt x="467" y="397"/>
                  <a:pt x="463" y="393"/>
                </a:cubicBezTo>
                <a:cubicBezTo>
                  <a:pt x="412" y="347"/>
                  <a:pt x="412" y="347"/>
                  <a:pt x="412" y="347"/>
                </a:cubicBezTo>
                <a:cubicBezTo>
                  <a:pt x="413" y="340"/>
                  <a:pt x="413" y="333"/>
                  <a:pt x="415" y="327"/>
                </a:cubicBezTo>
                <a:cubicBezTo>
                  <a:pt x="480" y="300"/>
                  <a:pt x="480" y="300"/>
                  <a:pt x="480" y="300"/>
                </a:cubicBezTo>
                <a:cubicBezTo>
                  <a:pt x="485" y="298"/>
                  <a:pt x="487" y="293"/>
                  <a:pt x="487" y="287"/>
                </a:cubicBezTo>
                <a:close/>
                <a:moveTo>
                  <a:pt x="340" y="307"/>
                </a:moveTo>
                <a:cubicBezTo>
                  <a:pt x="340" y="333"/>
                  <a:pt x="328" y="357"/>
                  <a:pt x="312" y="375"/>
                </a:cubicBezTo>
                <a:cubicBezTo>
                  <a:pt x="293" y="392"/>
                  <a:pt x="270" y="403"/>
                  <a:pt x="243" y="403"/>
                </a:cubicBezTo>
                <a:cubicBezTo>
                  <a:pt x="217" y="403"/>
                  <a:pt x="193" y="392"/>
                  <a:pt x="175" y="375"/>
                </a:cubicBezTo>
                <a:cubicBezTo>
                  <a:pt x="158" y="357"/>
                  <a:pt x="147" y="333"/>
                  <a:pt x="147" y="307"/>
                </a:cubicBezTo>
                <a:cubicBezTo>
                  <a:pt x="147" y="280"/>
                  <a:pt x="158" y="255"/>
                  <a:pt x="175" y="238"/>
                </a:cubicBezTo>
                <a:cubicBezTo>
                  <a:pt x="193" y="220"/>
                  <a:pt x="217" y="210"/>
                  <a:pt x="243" y="210"/>
                </a:cubicBezTo>
                <a:cubicBezTo>
                  <a:pt x="270" y="210"/>
                  <a:pt x="293" y="220"/>
                  <a:pt x="312" y="238"/>
                </a:cubicBezTo>
                <a:cubicBezTo>
                  <a:pt x="328" y="255"/>
                  <a:pt x="340" y="280"/>
                  <a:pt x="340" y="307"/>
                </a:cubicBezTo>
                <a:close/>
                <a:moveTo>
                  <a:pt x="198" y="306"/>
                </a:moveTo>
                <a:cubicBezTo>
                  <a:pt x="198" y="281"/>
                  <a:pt x="218" y="261"/>
                  <a:pt x="243" y="261"/>
                </a:cubicBezTo>
                <a:cubicBezTo>
                  <a:pt x="268" y="261"/>
                  <a:pt x="288" y="281"/>
                  <a:pt x="288" y="306"/>
                </a:cubicBezTo>
                <a:cubicBezTo>
                  <a:pt x="288" y="331"/>
                  <a:pt x="268" y="351"/>
                  <a:pt x="243" y="351"/>
                </a:cubicBezTo>
                <a:cubicBezTo>
                  <a:pt x="218" y="351"/>
                  <a:pt x="198" y="331"/>
                  <a:pt x="198" y="306"/>
                </a:cubicBezTo>
                <a:close/>
                <a:moveTo>
                  <a:pt x="635" y="152"/>
                </a:moveTo>
                <a:cubicBezTo>
                  <a:pt x="637" y="147"/>
                  <a:pt x="638" y="140"/>
                  <a:pt x="638" y="133"/>
                </a:cubicBezTo>
                <a:cubicBezTo>
                  <a:pt x="638" y="128"/>
                  <a:pt x="637" y="122"/>
                  <a:pt x="635" y="117"/>
                </a:cubicBezTo>
                <a:cubicBezTo>
                  <a:pt x="662" y="92"/>
                  <a:pt x="662" y="92"/>
                  <a:pt x="662" y="92"/>
                </a:cubicBezTo>
                <a:cubicBezTo>
                  <a:pt x="665" y="90"/>
                  <a:pt x="665" y="87"/>
                  <a:pt x="665" y="83"/>
                </a:cubicBezTo>
                <a:cubicBezTo>
                  <a:pt x="665" y="82"/>
                  <a:pt x="665" y="78"/>
                  <a:pt x="665" y="77"/>
                </a:cubicBezTo>
                <a:cubicBezTo>
                  <a:pt x="654" y="57"/>
                  <a:pt x="654" y="57"/>
                  <a:pt x="654" y="57"/>
                </a:cubicBezTo>
                <a:cubicBezTo>
                  <a:pt x="650" y="53"/>
                  <a:pt x="647" y="52"/>
                  <a:pt x="642" y="52"/>
                </a:cubicBezTo>
                <a:cubicBezTo>
                  <a:pt x="642" y="52"/>
                  <a:pt x="640" y="52"/>
                  <a:pt x="638" y="52"/>
                </a:cubicBezTo>
                <a:cubicBezTo>
                  <a:pt x="605" y="62"/>
                  <a:pt x="605" y="62"/>
                  <a:pt x="605" y="62"/>
                </a:cubicBezTo>
                <a:cubicBezTo>
                  <a:pt x="595" y="55"/>
                  <a:pt x="585" y="49"/>
                  <a:pt x="573" y="45"/>
                </a:cubicBezTo>
                <a:cubicBezTo>
                  <a:pt x="566" y="10"/>
                  <a:pt x="566" y="10"/>
                  <a:pt x="566" y="10"/>
                </a:cubicBezTo>
                <a:cubicBezTo>
                  <a:pt x="565" y="5"/>
                  <a:pt x="560" y="0"/>
                  <a:pt x="555" y="0"/>
                </a:cubicBezTo>
                <a:cubicBezTo>
                  <a:pt x="531" y="0"/>
                  <a:pt x="531" y="0"/>
                  <a:pt x="531" y="0"/>
                </a:cubicBezTo>
                <a:cubicBezTo>
                  <a:pt x="524" y="0"/>
                  <a:pt x="521" y="5"/>
                  <a:pt x="519" y="10"/>
                </a:cubicBezTo>
                <a:cubicBezTo>
                  <a:pt x="511" y="45"/>
                  <a:pt x="511" y="45"/>
                  <a:pt x="511" y="45"/>
                </a:cubicBezTo>
                <a:cubicBezTo>
                  <a:pt x="499" y="49"/>
                  <a:pt x="489" y="55"/>
                  <a:pt x="481" y="63"/>
                </a:cubicBezTo>
                <a:cubicBezTo>
                  <a:pt x="446" y="52"/>
                  <a:pt x="446" y="52"/>
                  <a:pt x="446" y="52"/>
                </a:cubicBezTo>
                <a:cubicBezTo>
                  <a:pt x="444" y="52"/>
                  <a:pt x="444" y="52"/>
                  <a:pt x="442" y="52"/>
                </a:cubicBezTo>
                <a:cubicBezTo>
                  <a:pt x="439" y="52"/>
                  <a:pt x="434" y="53"/>
                  <a:pt x="432" y="57"/>
                </a:cubicBezTo>
                <a:cubicBezTo>
                  <a:pt x="421" y="77"/>
                  <a:pt x="421" y="77"/>
                  <a:pt x="421" y="77"/>
                </a:cubicBezTo>
                <a:cubicBezTo>
                  <a:pt x="419" y="78"/>
                  <a:pt x="419" y="82"/>
                  <a:pt x="419" y="83"/>
                </a:cubicBezTo>
                <a:cubicBezTo>
                  <a:pt x="419" y="87"/>
                  <a:pt x="421" y="90"/>
                  <a:pt x="422" y="92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49" y="122"/>
                  <a:pt x="447" y="128"/>
                  <a:pt x="447" y="133"/>
                </a:cubicBezTo>
                <a:cubicBezTo>
                  <a:pt x="447" y="140"/>
                  <a:pt x="449" y="145"/>
                  <a:pt x="451" y="152"/>
                </a:cubicBezTo>
                <a:cubicBezTo>
                  <a:pt x="422" y="177"/>
                  <a:pt x="422" y="177"/>
                  <a:pt x="422" y="177"/>
                </a:cubicBezTo>
                <a:cubicBezTo>
                  <a:pt x="421" y="178"/>
                  <a:pt x="419" y="182"/>
                  <a:pt x="419" y="185"/>
                </a:cubicBezTo>
                <a:cubicBezTo>
                  <a:pt x="419" y="187"/>
                  <a:pt x="419" y="188"/>
                  <a:pt x="421" y="190"/>
                </a:cubicBezTo>
                <a:cubicBezTo>
                  <a:pt x="432" y="210"/>
                  <a:pt x="432" y="210"/>
                  <a:pt x="432" y="210"/>
                </a:cubicBezTo>
                <a:cubicBezTo>
                  <a:pt x="434" y="215"/>
                  <a:pt x="439" y="217"/>
                  <a:pt x="442" y="217"/>
                </a:cubicBezTo>
                <a:cubicBezTo>
                  <a:pt x="444" y="217"/>
                  <a:pt x="444" y="217"/>
                  <a:pt x="446" y="217"/>
                </a:cubicBezTo>
                <a:cubicBezTo>
                  <a:pt x="481" y="205"/>
                  <a:pt x="481" y="205"/>
                  <a:pt x="481" y="205"/>
                </a:cubicBezTo>
                <a:cubicBezTo>
                  <a:pt x="489" y="212"/>
                  <a:pt x="499" y="218"/>
                  <a:pt x="511" y="222"/>
                </a:cubicBezTo>
                <a:cubicBezTo>
                  <a:pt x="519" y="258"/>
                  <a:pt x="519" y="258"/>
                  <a:pt x="519" y="258"/>
                </a:cubicBezTo>
                <a:cubicBezTo>
                  <a:pt x="521" y="263"/>
                  <a:pt x="524" y="267"/>
                  <a:pt x="531" y="267"/>
                </a:cubicBezTo>
                <a:cubicBezTo>
                  <a:pt x="555" y="267"/>
                  <a:pt x="555" y="267"/>
                  <a:pt x="555" y="267"/>
                </a:cubicBezTo>
                <a:cubicBezTo>
                  <a:pt x="560" y="267"/>
                  <a:pt x="565" y="263"/>
                  <a:pt x="566" y="258"/>
                </a:cubicBezTo>
                <a:cubicBezTo>
                  <a:pt x="573" y="223"/>
                  <a:pt x="573" y="223"/>
                  <a:pt x="573" y="223"/>
                </a:cubicBezTo>
                <a:cubicBezTo>
                  <a:pt x="585" y="218"/>
                  <a:pt x="595" y="213"/>
                  <a:pt x="605" y="205"/>
                </a:cubicBezTo>
                <a:cubicBezTo>
                  <a:pt x="638" y="217"/>
                  <a:pt x="638" y="217"/>
                  <a:pt x="638" y="217"/>
                </a:cubicBezTo>
                <a:cubicBezTo>
                  <a:pt x="640" y="217"/>
                  <a:pt x="642" y="217"/>
                  <a:pt x="642" y="217"/>
                </a:cubicBezTo>
                <a:cubicBezTo>
                  <a:pt x="647" y="217"/>
                  <a:pt x="650" y="215"/>
                  <a:pt x="654" y="210"/>
                </a:cubicBezTo>
                <a:cubicBezTo>
                  <a:pt x="665" y="190"/>
                  <a:pt x="665" y="190"/>
                  <a:pt x="665" y="190"/>
                </a:cubicBezTo>
                <a:cubicBezTo>
                  <a:pt x="665" y="188"/>
                  <a:pt x="667" y="187"/>
                  <a:pt x="665" y="185"/>
                </a:cubicBezTo>
                <a:cubicBezTo>
                  <a:pt x="667" y="182"/>
                  <a:pt x="665" y="178"/>
                  <a:pt x="662" y="177"/>
                </a:cubicBezTo>
                <a:cubicBezTo>
                  <a:pt x="635" y="152"/>
                  <a:pt x="635" y="152"/>
                  <a:pt x="635" y="152"/>
                </a:cubicBezTo>
                <a:cubicBezTo>
                  <a:pt x="635" y="152"/>
                  <a:pt x="635" y="152"/>
                  <a:pt x="635" y="152"/>
                </a:cubicBezTo>
                <a:close/>
                <a:moveTo>
                  <a:pt x="580" y="133"/>
                </a:moveTo>
                <a:cubicBezTo>
                  <a:pt x="580" y="153"/>
                  <a:pt x="563" y="170"/>
                  <a:pt x="543" y="170"/>
                </a:cubicBezTo>
                <a:cubicBezTo>
                  <a:pt x="523" y="170"/>
                  <a:pt x="506" y="153"/>
                  <a:pt x="506" y="133"/>
                </a:cubicBezTo>
                <a:cubicBezTo>
                  <a:pt x="506" y="113"/>
                  <a:pt x="523" y="97"/>
                  <a:pt x="543" y="97"/>
                </a:cubicBezTo>
                <a:cubicBezTo>
                  <a:pt x="563" y="97"/>
                  <a:pt x="580" y="113"/>
                  <a:pt x="580" y="1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6161" tIns="38080" rIns="76161" bIns="3808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" name="Right Arrow 32"/>
          <p:cNvSpPr/>
          <p:nvPr/>
        </p:nvSpPr>
        <p:spPr bwMode="auto">
          <a:xfrm>
            <a:off x="1691679" y="3212976"/>
            <a:ext cx="360040" cy="384248"/>
          </a:xfrm>
          <a:prstGeom prst="rightArrow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30"/>
          <p:cNvSpPr/>
          <p:nvPr/>
        </p:nvSpPr>
        <p:spPr>
          <a:xfrm>
            <a:off x="251520" y="1556792"/>
            <a:ext cx="1440160" cy="346667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endParaRPr lang="en-US" sz="2600" dirty="0">
              <a:solidFill>
                <a:srgbClr val="797A7D">
                  <a:lumMod val="75000"/>
                </a:srgbClr>
              </a:solidFill>
              <a:latin typeface="Segoe UI Light"/>
            </a:endParaRPr>
          </a:p>
        </p:txBody>
      </p:sp>
      <p:sp>
        <p:nvSpPr>
          <p:cNvPr id="27" name="TextBox 32"/>
          <p:cNvSpPr txBox="1"/>
          <p:nvPr/>
        </p:nvSpPr>
        <p:spPr>
          <a:xfrm>
            <a:off x="334503" y="1656943"/>
            <a:ext cx="1285169" cy="19389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l-GR" sz="2000" spc="-70" dirty="0" smtClean="0"/>
              <a:t>Μητρώο Αξιολογητών –τεστ επάρκειας και </a:t>
            </a:r>
            <a:r>
              <a:rPr lang="en-US" sz="2000" spc="-70" dirty="0" smtClean="0"/>
              <a:t>ex post </a:t>
            </a:r>
            <a:r>
              <a:rPr lang="el-GR" sz="2000" spc="-70" dirty="0" smtClean="0"/>
              <a:t>αξιολόγησή τους </a:t>
            </a:r>
            <a:endParaRPr lang="el-GR" sz="2000" spc="-70" dirty="0"/>
          </a:p>
        </p:txBody>
      </p:sp>
    </p:spTree>
    <p:extLst>
      <p:ext uri="{BB962C8B-B14F-4D97-AF65-F5344CB8AC3E}">
        <p14:creationId xmlns:p14="http://schemas.microsoft.com/office/powerpoint/2010/main" xmlns="" val="189749583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7" grpId="0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404664"/>
            <a:ext cx="6444208" cy="1080120"/>
          </a:xfrm>
        </p:spPr>
        <p:txBody>
          <a:bodyPr>
            <a:normAutofit/>
          </a:bodyPr>
          <a:lstStyle/>
          <a:p>
            <a:pPr lvl="0"/>
            <a:r>
              <a:rPr lang="el-GR" b="1" dirty="0"/>
              <a:t>Πιστοποιήσεις-πληρωμές</a:t>
            </a:r>
            <a:endParaRPr lang="el-GR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07504" y="1502817"/>
            <a:ext cx="8928992" cy="5166543"/>
          </a:xfrm>
          <a:prstGeom prst="rect">
            <a:avLst/>
          </a:prstGeom>
          <a:solidFill>
            <a:srgbClr val="E8E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block one"/>
          <p:cNvSpPr txBox="1">
            <a:spLocks/>
          </p:cNvSpPr>
          <p:nvPr/>
        </p:nvSpPr>
        <p:spPr>
          <a:xfrm>
            <a:off x="144016" y="2162321"/>
            <a:ext cx="2915816" cy="18330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l-GR" sz="3600" dirty="0" smtClean="0">
                <a:gradFill>
                  <a:gsLst>
                    <a:gs pos="125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5400000" scaled="0"/>
                </a:gradFill>
              </a:rPr>
              <a:t>Πιστοποιήσεις-πληρωμές</a:t>
            </a:r>
            <a:endParaRPr lang="en-US" sz="3600" dirty="0">
              <a:gradFill>
                <a:gsLst>
                  <a:gs pos="1250">
                    <a:schemeClr val="bg2">
                      <a:lumMod val="50000"/>
                    </a:schemeClr>
                  </a:gs>
                  <a:gs pos="100000">
                    <a:schemeClr val="bg2">
                      <a:lumMod val="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3" name="Isosceles Triangle 12"/>
          <p:cNvSpPr/>
          <p:nvPr/>
        </p:nvSpPr>
        <p:spPr bwMode="auto">
          <a:xfrm rot="5400000">
            <a:off x="2262023" y="2755766"/>
            <a:ext cx="1946005" cy="513708"/>
          </a:xfrm>
          <a:prstGeom prst="triangl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560215" y="1612616"/>
            <a:ext cx="5332265" cy="491272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3563888" y="1556792"/>
            <a:ext cx="5328592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Καθιέρωση τακτικών </a:t>
            </a:r>
            <a:r>
              <a:rPr lang="el-GR" sz="1600" spc="-100" dirty="0" err="1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workshops</a:t>
            </a:r>
            <a:r>
              <a:rPr lang="el-GR" sz="16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με τους δικαιούχους, για ανταλλαγή γνώσης-εμπειρίας-πληροφορίας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16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Διευκόλυνση «ρευστότητας» με διενέργεια περισσότερων διοικητικών επαληθεύσεων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16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Δυνατότητα παράλληλης ενεργοποίησης ενεργειών/σταδίων στο ΠΣΚΕ (π.χ. τροποποιήσεις –έλεγχοι</a:t>
            </a: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)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16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Εκπόνηση αναλυτικού </a:t>
            </a:r>
            <a:r>
              <a:rPr lang="en-US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manual</a:t>
            </a: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 πιστοποίησης </a:t>
            </a:r>
            <a:endParaRPr lang="el-GR" sz="16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16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Επιτροπές-Επέκταση </a:t>
            </a:r>
            <a:r>
              <a:rPr lang="el-GR" sz="16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του εύρους των αιτημάτων που εξετάζει και εγκρίνει ο </a:t>
            </a: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ΕΦΔ. Θέσπιση 10 ημέρου για υποβολή πρακτικών προς υπογραφή.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16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Νομοθετική Πρωτοβουλία για κατάργηση φυσικών προσώπων ως υπολόγων -  Μεταβίβαση της ευθύνης σε συλλογικό επίπεδο υπηρεσίας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16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16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Πρόταση για νέο μοντέλο χρηματοδότησης, βασισμένο σε προκαταβολές, δεσμευμένο λογαριασμό  δικαιούχου  και χαμηλές εξασφαλίσεις σε  εγγυητικές.</a:t>
            </a:r>
            <a:endParaRPr lang="el-GR" sz="16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747592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/>
          <a:lstStyle/>
          <a:p>
            <a:r>
              <a:rPr lang="el-GR" dirty="0" smtClean="0"/>
              <a:t>Πληροφοριακό σύστημα</a:t>
            </a:r>
            <a:endParaRPr lang="el-GR" dirty="0"/>
          </a:p>
        </p:txBody>
      </p:sp>
      <p:pic>
        <p:nvPicPr>
          <p:cNvPr id="20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1124744"/>
            <a:ext cx="10153128" cy="57332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/>
          <a:lstStyle/>
          <a:p>
            <a:r>
              <a:rPr lang="el-GR" dirty="0" smtClean="0"/>
              <a:t>Πληροφοριακό σύστημα</a:t>
            </a:r>
            <a:endParaRPr lang="el-GR" dirty="0"/>
          </a:p>
        </p:txBody>
      </p:sp>
      <p:sp>
        <p:nvSpPr>
          <p:cNvPr id="42" name="41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/>
          <a:lstStyle/>
          <a:p>
            <a:pPr>
              <a:buNone/>
            </a:pPr>
            <a:r>
              <a:rPr lang="el-GR" dirty="0" smtClean="0"/>
              <a:t>Ένα πληροφοριακό σύστημα πρέπει να έχει :</a:t>
            </a:r>
            <a:endParaRPr lang="el-GR" dirty="0"/>
          </a:p>
        </p:txBody>
      </p:sp>
      <p:grpSp>
        <p:nvGrpSpPr>
          <p:cNvPr id="2" name="Group 22"/>
          <p:cNvGrpSpPr/>
          <p:nvPr/>
        </p:nvGrpSpPr>
        <p:grpSpPr>
          <a:xfrm>
            <a:off x="85555" y="2852936"/>
            <a:ext cx="2902269" cy="2695953"/>
            <a:chOff x="1127612" y="1771496"/>
            <a:chExt cx="3198794" cy="3198793"/>
          </a:xfrm>
          <a:solidFill>
            <a:srgbClr val="000090"/>
          </a:solidFill>
        </p:grpSpPr>
        <p:sp>
          <p:nvSpPr>
            <p:cNvPr id="26" name="Rectangle 24"/>
            <p:cNvSpPr/>
            <p:nvPr/>
          </p:nvSpPr>
          <p:spPr bwMode="auto">
            <a:xfrm>
              <a:off x="1127613" y="1771496"/>
              <a:ext cx="3198793" cy="319879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7" name="Rectangle 27"/>
            <p:cNvSpPr/>
            <p:nvPr/>
          </p:nvSpPr>
          <p:spPr bwMode="auto">
            <a:xfrm>
              <a:off x="1127612" y="4362289"/>
              <a:ext cx="3198793" cy="608000"/>
            </a:xfrm>
            <a:prstGeom prst="rect">
              <a:avLst/>
            </a:prstGeom>
            <a:solidFill>
              <a:schemeClr val="bg1">
                <a:alpha val="21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4300" defTabSz="91409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500" dirty="0" smtClean="0">
                  <a:ln>
                    <a:solidFill>
                      <a:srgbClr val="FFFFFF"/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Light"/>
                  <a:ea typeface="Segoe UI" pitchFamily="34" charset="0"/>
                  <a:cs typeface="Segoe UI" pitchFamily="34" charset="0"/>
                </a:rPr>
                <a:t>1</a:t>
              </a:r>
            </a:p>
          </p:txBody>
        </p:sp>
        <p:sp>
          <p:nvSpPr>
            <p:cNvPr id="28" name="TextBox 29"/>
            <p:cNvSpPr txBox="1"/>
            <p:nvPr/>
          </p:nvSpPr>
          <p:spPr>
            <a:xfrm>
              <a:off x="1295983" y="3425224"/>
              <a:ext cx="2852175" cy="803400"/>
            </a:xfrm>
            <a:prstGeom prst="rect">
              <a:avLst/>
            </a:prstGeom>
            <a:grp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lang="el-GR" sz="2200" spc="-70" dirty="0" smtClean="0">
                  <a:solidFill>
                    <a:srgbClr val="FFFFFF"/>
                  </a:solidFill>
                </a:rPr>
                <a:t>«</a:t>
              </a:r>
              <a:r>
                <a:rPr lang="el-GR" sz="2200" spc="-70" dirty="0" err="1" smtClean="0">
                  <a:solidFill>
                    <a:srgbClr val="FFFFFF"/>
                  </a:solidFill>
                </a:rPr>
                <a:t>Πελατοκεντρική</a:t>
              </a:r>
              <a:r>
                <a:rPr lang="el-GR" sz="2200" spc="-70" dirty="0" smtClean="0">
                  <a:solidFill>
                    <a:srgbClr val="FFFFFF"/>
                  </a:solidFill>
                </a:rPr>
                <a:t>»</a:t>
              </a:r>
            </a:p>
            <a:p>
              <a:r>
                <a:rPr lang="el-GR" sz="2200" spc="-70" dirty="0" smtClean="0">
                  <a:solidFill>
                    <a:srgbClr val="FFFFFF"/>
                  </a:solidFill>
                </a:rPr>
                <a:t> προσέγγιση</a:t>
              </a:r>
              <a:endParaRPr lang="en-US" sz="2200" spc="-7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30"/>
          <p:cNvGrpSpPr/>
          <p:nvPr/>
        </p:nvGrpSpPr>
        <p:grpSpPr>
          <a:xfrm>
            <a:off x="6134227" y="2852936"/>
            <a:ext cx="2902269" cy="2695953"/>
            <a:chOff x="7862419" y="1771496"/>
            <a:chExt cx="3198794" cy="3198793"/>
          </a:xfrm>
        </p:grpSpPr>
        <p:sp>
          <p:nvSpPr>
            <p:cNvPr id="30" name="Rectangle 31"/>
            <p:cNvSpPr/>
            <p:nvPr/>
          </p:nvSpPr>
          <p:spPr bwMode="auto">
            <a:xfrm>
              <a:off x="7862420" y="1771496"/>
              <a:ext cx="3198793" cy="3198793"/>
            </a:xfrm>
            <a:prstGeom prst="rect">
              <a:avLst/>
            </a:prstGeom>
            <a:solidFill>
              <a:schemeClr val="accent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Rectangle 32"/>
            <p:cNvSpPr/>
            <p:nvPr/>
          </p:nvSpPr>
          <p:spPr bwMode="auto">
            <a:xfrm>
              <a:off x="7862419" y="4362289"/>
              <a:ext cx="3198793" cy="608000"/>
            </a:xfrm>
            <a:prstGeom prst="rect">
              <a:avLst/>
            </a:prstGeom>
            <a:solidFill>
              <a:schemeClr val="bg1">
                <a:alpha val="21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4300" defTabSz="91409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500" dirty="0" smtClean="0">
                  <a:ln>
                    <a:solidFill>
                      <a:srgbClr val="FFFFFF"/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Light"/>
                  <a:ea typeface="Segoe UI" pitchFamily="34" charset="0"/>
                  <a:cs typeface="Segoe UI" pitchFamily="34" charset="0"/>
                </a:rPr>
                <a:t>3</a:t>
              </a:r>
              <a:endParaRPr lang="en-US" sz="2500" dirty="0">
                <a:ln>
                  <a:solidFill>
                    <a:srgbClr val="FFFFFF"/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8035728" y="3425225"/>
              <a:ext cx="2852175" cy="803400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lang="el-GR" sz="2200" spc="-70" dirty="0" smtClean="0">
                  <a:solidFill>
                    <a:srgbClr val="FFFFFF"/>
                  </a:solidFill>
                </a:rPr>
                <a:t>Πρόσβαση σε αποτελέσματα</a:t>
              </a:r>
              <a:endParaRPr lang="en-US" sz="2200" spc="-70" dirty="0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3109891" y="2852936"/>
            <a:ext cx="2902269" cy="2695953"/>
            <a:chOff x="4495015" y="1771496"/>
            <a:chExt cx="3198794" cy="3198793"/>
          </a:xfrm>
        </p:grpSpPr>
        <p:sp>
          <p:nvSpPr>
            <p:cNvPr id="34" name="Rectangle 39"/>
            <p:cNvSpPr/>
            <p:nvPr/>
          </p:nvSpPr>
          <p:spPr bwMode="auto">
            <a:xfrm>
              <a:off x="4495016" y="1771496"/>
              <a:ext cx="3198793" cy="3198793"/>
            </a:xfrm>
            <a:prstGeom prst="rect">
              <a:avLst/>
            </a:prstGeom>
            <a:solidFill>
              <a:srgbClr val="FF8C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Rectangle 40"/>
            <p:cNvSpPr/>
            <p:nvPr/>
          </p:nvSpPr>
          <p:spPr bwMode="auto">
            <a:xfrm>
              <a:off x="4495015" y="4362289"/>
              <a:ext cx="3198793" cy="608000"/>
            </a:xfrm>
            <a:prstGeom prst="rect">
              <a:avLst/>
            </a:prstGeom>
            <a:solidFill>
              <a:schemeClr val="bg1">
                <a:alpha val="21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4300" defTabSz="91409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500" dirty="0" smtClean="0">
                  <a:ln>
                    <a:solidFill>
                      <a:srgbClr val="FFFFFF"/>
                    </a:solidFill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Light"/>
                  <a:ea typeface="Segoe UI" pitchFamily="34" charset="0"/>
                  <a:cs typeface="Segoe UI" pitchFamily="34" charset="0"/>
                </a:rPr>
                <a:t>2</a:t>
              </a:r>
              <a:endParaRPr lang="en-US" sz="2500" dirty="0">
                <a:ln>
                  <a:solidFill>
                    <a:srgbClr val="FFFFFF"/>
                  </a:solidFill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TextBox 41"/>
            <p:cNvSpPr txBox="1"/>
            <p:nvPr/>
          </p:nvSpPr>
          <p:spPr>
            <a:xfrm>
              <a:off x="4658188" y="3425223"/>
              <a:ext cx="2852175" cy="803400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lang="el-GR" sz="2200" spc="-70" dirty="0" smtClean="0">
                  <a:solidFill>
                    <a:srgbClr val="FFFFFF"/>
                  </a:solidFill>
                </a:rPr>
                <a:t>Διαδικασίες &amp; Ροή εργασιών</a:t>
              </a:r>
              <a:endParaRPr lang="en-US" sz="2200" spc="-70" dirty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37" name="Freeform 25"/>
          <p:cNvSpPr>
            <a:spLocks noEditPoints="1"/>
          </p:cNvSpPr>
          <p:nvPr/>
        </p:nvSpPr>
        <p:spPr bwMode="black">
          <a:xfrm>
            <a:off x="4045995" y="3159849"/>
            <a:ext cx="937057" cy="741158"/>
          </a:xfrm>
          <a:custGeom>
            <a:avLst/>
            <a:gdLst>
              <a:gd name="T0" fmla="*/ 300 w 300"/>
              <a:gd name="T1" fmla="*/ 201 h 255"/>
              <a:gd name="T2" fmla="*/ 288 w 300"/>
              <a:gd name="T3" fmla="*/ 210 h 255"/>
              <a:gd name="T4" fmla="*/ 285 w 300"/>
              <a:gd name="T5" fmla="*/ 214 h 255"/>
              <a:gd name="T6" fmla="*/ 266 w 300"/>
              <a:gd name="T7" fmla="*/ 230 h 255"/>
              <a:gd name="T8" fmla="*/ 229 w 300"/>
              <a:gd name="T9" fmla="*/ 245 h 255"/>
              <a:gd name="T10" fmla="*/ 169 w 300"/>
              <a:gd name="T11" fmla="*/ 253 h 255"/>
              <a:gd name="T12" fmla="*/ 47 w 300"/>
              <a:gd name="T13" fmla="*/ 231 h 255"/>
              <a:gd name="T14" fmla="*/ 47 w 300"/>
              <a:gd name="T15" fmla="*/ 186 h 255"/>
              <a:gd name="T16" fmla="*/ 89 w 300"/>
              <a:gd name="T17" fmla="*/ 168 h 255"/>
              <a:gd name="T18" fmla="*/ 130 w 300"/>
              <a:gd name="T19" fmla="*/ 171 h 255"/>
              <a:gd name="T20" fmla="*/ 163 w 300"/>
              <a:gd name="T21" fmla="*/ 174 h 255"/>
              <a:gd name="T22" fmla="*/ 198 w 300"/>
              <a:gd name="T23" fmla="*/ 169 h 255"/>
              <a:gd name="T24" fmla="*/ 219 w 300"/>
              <a:gd name="T25" fmla="*/ 182 h 255"/>
              <a:gd name="T26" fmla="*/ 201 w 300"/>
              <a:gd name="T27" fmla="*/ 195 h 255"/>
              <a:gd name="T28" fmla="*/ 174 w 300"/>
              <a:gd name="T29" fmla="*/ 194 h 255"/>
              <a:gd name="T30" fmla="*/ 144 w 300"/>
              <a:gd name="T31" fmla="*/ 202 h 255"/>
              <a:gd name="T32" fmla="*/ 177 w 300"/>
              <a:gd name="T33" fmla="*/ 217 h 255"/>
              <a:gd name="T34" fmla="*/ 223 w 300"/>
              <a:gd name="T35" fmla="*/ 218 h 255"/>
              <a:gd name="T36" fmla="*/ 255 w 300"/>
              <a:gd name="T37" fmla="*/ 209 h 255"/>
              <a:gd name="T38" fmla="*/ 287 w 300"/>
              <a:gd name="T39" fmla="*/ 193 h 255"/>
              <a:gd name="T40" fmla="*/ 300 w 300"/>
              <a:gd name="T41" fmla="*/ 201 h 255"/>
              <a:gd name="T42" fmla="*/ 34 w 300"/>
              <a:gd name="T43" fmla="*/ 173 h 255"/>
              <a:gd name="T44" fmla="*/ 0 w 300"/>
              <a:gd name="T45" fmla="*/ 173 h 255"/>
              <a:gd name="T46" fmla="*/ 0 w 300"/>
              <a:gd name="T47" fmla="*/ 240 h 255"/>
              <a:gd name="T48" fmla="*/ 34 w 300"/>
              <a:gd name="T49" fmla="*/ 240 h 255"/>
              <a:gd name="T50" fmla="*/ 39 w 300"/>
              <a:gd name="T51" fmla="*/ 235 h 255"/>
              <a:gd name="T52" fmla="*/ 39 w 300"/>
              <a:gd name="T53" fmla="*/ 177 h 255"/>
              <a:gd name="T54" fmla="*/ 34 w 300"/>
              <a:gd name="T55" fmla="*/ 173 h 255"/>
              <a:gd name="T56" fmla="*/ 246 w 300"/>
              <a:gd name="T57" fmla="*/ 24 h 255"/>
              <a:gd name="T58" fmla="*/ 246 w 300"/>
              <a:gd name="T59" fmla="*/ 147 h 255"/>
              <a:gd name="T60" fmla="*/ 123 w 300"/>
              <a:gd name="T61" fmla="*/ 147 h 255"/>
              <a:gd name="T62" fmla="*/ 123 w 300"/>
              <a:gd name="T63" fmla="*/ 122 h 255"/>
              <a:gd name="T64" fmla="*/ 99 w 300"/>
              <a:gd name="T65" fmla="*/ 122 h 255"/>
              <a:gd name="T66" fmla="*/ 99 w 300"/>
              <a:gd name="T67" fmla="*/ 0 h 255"/>
              <a:gd name="T68" fmla="*/ 221 w 300"/>
              <a:gd name="T69" fmla="*/ 0 h 255"/>
              <a:gd name="T70" fmla="*/ 221 w 300"/>
              <a:gd name="T71" fmla="*/ 24 h 255"/>
              <a:gd name="T72" fmla="*/ 246 w 300"/>
              <a:gd name="T73" fmla="*/ 24 h 255"/>
              <a:gd name="T74" fmla="*/ 123 w 300"/>
              <a:gd name="T75" fmla="*/ 116 h 255"/>
              <a:gd name="T76" fmla="*/ 123 w 300"/>
              <a:gd name="T77" fmla="*/ 24 h 255"/>
              <a:gd name="T78" fmla="*/ 215 w 300"/>
              <a:gd name="T79" fmla="*/ 24 h 255"/>
              <a:gd name="T80" fmla="*/ 215 w 300"/>
              <a:gd name="T81" fmla="*/ 6 h 255"/>
              <a:gd name="T82" fmla="*/ 105 w 300"/>
              <a:gd name="T83" fmla="*/ 6 h 255"/>
              <a:gd name="T84" fmla="*/ 105 w 300"/>
              <a:gd name="T85" fmla="*/ 116 h 255"/>
              <a:gd name="T86" fmla="*/ 123 w 300"/>
              <a:gd name="T87" fmla="*/ 116 h 255"/>
              <a:gd name="T88" fmla="*/ 224 w 300"/>
              <a:gd name="T89" fmla="*/ 85 h 255"/>
              <a:gd name="T90" fmla="*/ 183 w 300"/>
              <a:gd name="T91" fmla="*/ 56 h 255"/>
              <a:gd name="T92" fmla="*/ 183 w 300"/>
              <a:gd name="T93" fmla="*/ 76 h 255"/>
              <a:gd name="T94" fmla="*/ 145 w 300"/>
              <a:gd name="T95" fmla="*/ 76 h 255"/>
              <a:gd name="T96" fmla="*/ 145 w 300"/>
              <a:gd name="T97" fmla="*/ 94 h 255"/>
              <a:gd name="T98" fmla="*/ 183 w 300"/>
              <a:gd name="T99" fmla="*/ 94 h 255"/>
              <a:gd name="T100" fmla="*/ 183 w 300"/>
              <a:gd name="T101" fmla="*/ 115 h 255"/>
              <a:gd name="T102" fmla="*/ 224 w 300"/>
              <a:gd name="T103" fmla="*/ 8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0" h="255">
                <a:moveTo>
                  <a:pt x="300" y="201"/>
                </a:moveTo>
                <a:cubicBezTo>
                  <a:pt x="300" y="201"/>
                  <a:pt x="299" y="202"/>
                  <a:pt x="288" y="210"/>
                </a:cubicBezTo>
                <a:cubicBezTo>
                  <a:pt x="288" y="210"/>
                  <a:pt x="286" y="214"/>
                  <a:pt x="285" y="214"/>
                </a:cubicBezTo>
                <a:cubicBezTo>
                  <a:pt x="280" y="218"/>
                  <a:pt x="275" y="223"/>
                  <a:pt x="266" y="230"/>
                </a:cubicBezTo>
                <a:cubicBezTo>
                  <a:pt x="257" y="231"/>
                  <a:pt x="238" y="240"/>
                  <a:pt x="229" y="245"/>
                </a:cubicBezTo>
                <a:cubicBezTo>
                  <a:pt x="212" y="244"/>
                  <a:pt x="187" y="248"/>
                  <a:pt x="169" y="253"/>
                </a:cubicBezTo>
                <a:cubicBezTo>
                  <a:pt x="143" y="249"/>
                  <a:pt x="140" y="255"/>
                  <a:pt x="47" y="231"/>
                </a:cubicBezTo>
                <a:cubicBezTo>
                  <a:pt x="47" y="231"/>
                  <a:pt x="47" y="194"/>
                  <a:pt x="47" y="186"/>
                </a:cubicBezTo>
                <a:cubicBezTo>
                  <a:pt x="64" y="182"/>
                  <a:pt x="69" y="171"/>
                  <a:pt x="89" y="168"/>
                </a:cubicBezTo>
                <a:cubicBezTo>
                  <a:pt x="103" y="166"/>
                  <a:pt x="116" y="167"/>
                  <a:pt x="130" y="171"/>
                </a:cubicBezTo>
                <a:cubicBezTo>
                  <a:pt x="139" y="174"/>
                  <a:pt x="148" y="176"/>
                  <a:pt x="163" y="174"/>
                </a:cubicBezTo>
                <a:cubicBezTo>
                  <a:pt x="176" y="173"/>
                  <a:pt x="181" y="169"/>
                  <a:pt x="198" y="169"/>
                </a:cubicBezTo>
                <a:cubicBezTo>
                  <a:pt x="209" y="169"/>
                  <a:pt x="220" y="176"/>
                  <a:pt x="219" y="182"/>
                </a:cubicBezTo>
                <a:cubicBezTo>
                  <a:pt x="219" y="188"/>
                  <a:pt x="208" y="194"/>
                  <a:pt x="201" y="195"/>
                </a:cubicBezTo>
                <a:cubicBezTo>
                  <a:pt x="185" y="195"/>
                  <a:pt x="189" y="194"/>
                  <a:pt x="174" y="194"/>
                </a:cubicBezTo>
                <a:cubicBezTo>
                  <a:pt x="156" y="194"/>
                  <a:pt x="155" y="197"/>
                  <a:pt x="144" y="202"/>
                </a:cubicBezTo>
                <a:cubicBezTo>
                  <a:pt x="155" y="205"/>
                  <a:pt x="162" y="209"/>
                  <a:pt x="177" y="217"/>
                </a:cubicBezTo>
                <a:cubicBezTo>
                  <a:pt x="193" y="215"/>
                  <a:pt x="209" y="217"/>
                  <a:pt x="223" y="218"/>
                </a:cubicBezTo>
                <a:cubicBezTo>
                  <a:pt x="235" y="215"/>
                  <a:pt x="241" y="210"/>
                  <a:pt x="255" y="209"/>
                </a:cubicBezTo>
                <a:cubicBezTo>
                  <a:pt x="264" y="202"/>
                  <a:pt x="276" y="191"/>
                  <a:pt x="287" y="193"/>
                </a:cubicBezTo>
                <a:cubicBezTo>
                  <a:pt x="293" y="194"/>
                  <a:pt x="300" y="201"/>
                  <a:pt x="300" y="201"/>
                </a:cubicBezTo>
                <a:close/>
                <a:moveTo>
                  <a:pt x="34" y="173"/>
                </a:moveTo>
                <a:cubicBezTo>
                  <a:pt x="0" y="173"/>
                  <a:pt x="0" y="173"/>
                  <a:pt x="0" y="173"/>
                </a:cubicBezTo>
                <a:cubicBezTo>
                  <a:pt x="0" y="240"/>
                  <a:pt x="0" y="240"/>
                  <a:pt x="0" y="240"/>
                </a:cubicBezTo>
                <a:cubicBezTo>
                  <a:pt x="34" y="240"/>
                  <a:pt x="34" y="240"/>
                  <a:pt x="34" y="240"/>
                </a:cubicBezTo>
                <a:cubicBezTo>
                  <a:pt x="37" y="240"/>
                  <a:pt x="39" y="238"/>
                  <a:pt x="39" y="235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75"/>
                  <a:pt x="37" y="173"/>
                  <a:pt x="34" y="173"/>
                </a:cubicBezTo>
                <a:close/>
                <a:moveTo>
                  <a:pt x="246" y="24"/>
                </a:moveTo>
                <a:cubicBezTo>
                  <a:pt x="246" y="147"/>
                  <a:pt x="246" y="147"/>
                  <a:pt x="246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23" y="122"/>
                  <a:pt x="123" y="122"/>
                  <a:pt x="123" y="122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9" y="0"/>
                  <a:pt x="99" y="0"/>
                  <a:pt x="99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24"/>
                  <a:pt x="221" y="24"/>
                  <a:pt x="221" y="24"/>
                </a:cubicBezTo>
                <a:lnTo>
                  <a:pt x="246" y="24"/>
                </a:lnTo>
                <a:close/>
                <a:moveTo>
                  <a:pt x="123" y="116"/>
                </a:moveTo>
                <a:cubicBezTo>
                  <a:pt x="123" y="24"/>
                  <a:pt x="123" y="24"/>
                  <a:pt x="123" y="2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215" y="6"/>
                  <a:pt x="215" y="6"/>
                  <a:pt x="215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116"/>
                  <a:pt x="105" y="116"/>
                  <a:pt x="105" y="116"/>
                </a:cubicBezTo>
                <a:lnTo>
                  <a:pt x="123" y="116"/>
                </a:lnTo>
                <a:close/>
                <a:moveTo>
                  <a:pt x="224" y="85"/>
                </a:moveTo>
                <a:cubicBezTo>
                  <a:pt x="183" y="56"/>
                  <a:pt x="183" y="56"/>
                  <a:pt x="183" y="56"/>
                </a:cubicBezTo>
                <a:cubicBezTo>
                  <a:pt x="183" y="76"/>
                  <a:pt x="183" y="76"/>
                  <a:pt x="183" y="76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83" y="94"/>
                  <a:pt x="183" y="94"/>
                  <a:pt x="183" y="94"/>
                </a:cubicBezTo>
                <a:cubicBezTo>
                  <a:pt x="183" y="115"/>
                  <a:pt x="183" y="115"/>
                  <a:pt x="183" y="115"/>
                </a:cubicBezTo>
                <a:lnTo>
                  <a:pt x="224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39" name="Freeform 90"/>
          <p:cNvSpPr>
            <a:spLocks noEditPoints="1"/>
          </p:cNvSpPr>
          <p:nvPr/>
        </p:nvSpPr>
        <p:spPr bwMode="black">
          <a:xfrm>
            <a:off x="1093667" y="3199626"/>
            <a:ext cx="727048" cy="740961"/>
          </a:xfrm>
          <a:custGeom>
            <a:avLst/>
            <a:gdLst>
              <a:gd name="T0" fmla="*/ 278 w 278"/>
              <a:gd name="T1" fmla="*/ 57 h 305"/>
              <a:gd name="T2" fmla="*/ 277 w 278"/>
              <a:gd name="T3" fmla="*/ 54 h 305"/>
              <a:gd name="T4" fmla="*/ 276 w 278"/>
              <a:gd name="T5" fmla="*/ 52 h 305"/>
              <a:gd name="T6" fmla="*/ 274 w 278"/>
              <a:gd name="T7" fmla="*/ 49 h 305"/>
              <a:gd name="T8" fmla="*/ 272 w 278"/>
              <a:gd name="T9" fmla="*/ 47 h 305"/>
              <a:gd name="T10" fmla="*/ 270 w 278"/>
              <a:gd name="T11" fmla="*/ 46 h 305"/>
              <a:gd name="T12" fmla="*/ 267 w 278"/>
              <a:gd name="T13" fmla="*/ 45 h 305"/>
              <a:gd name="T14" fmla="*/ 265 w 278"/>
              <a:gd name="T15" fmla="*/ 44 h 305"/>
              <a:gd name="T16" fmla="*/ 263 w 278"/>
              <a:gd name="T17" fmla="*/ 44 h 305"/>
              <a:gd name="T18" fmla="*/ 32 w 278"/>
              <a:gd name="T19" fmla="*/ 13 h 305"/>
              <a:gd name="T20" fmla="*/ 2 w 278"/>
              <a:gd name="T21" fmla="*/ 21 h 305"/>
              <a:gd name="T22" fmla="*/ 63 w 278"/>
              <a:gd name="T23" fmla="*/ 256 h 305"/>
              <a:gd name="T24" fmla="*/ 65 w 278"/>
              <a:gd name="T25" fmla="*/ 259 h 305"/>
              <a:gd name="T26" fmla="*/ 66 w 278"/>
              <a:gd name="T27" fmla="*/ 261 h 305"/>
              <a:gd name="T28" fmla="*/ 68 w 278"/>
              <a:gd name="T29" fmla="*/ 263 h 305"/>
              <a:gd name="T30" fmla="*/ 71 w 278"/>
              <a:gd name="T31" fmla="*/ 265 h 305"/>
              <a:gd name="T32" fmla="*/ 72 w 278"/>
              <a:gd name="T33" fmla="*/ 265 h 305"/>
              <a:gd name="T34" fmla="*/ 119 w 278"/>
              <a:gd name="T35" fmla="*/ 266 h 305"/>
              <a:gd name="T36" fmla="*/ 211 w 278"/>
              <a:gd name="T37" fmla="*/ 254 h 305"/>
              <a:gd name="T38" fmla="*/ 248 w 278"/>
              <a:gd name="T39" fmla="*/ 251 h 305"/>
              <a:gd name="T40" fmla="*/ 89 w 278"/>
              <a:gd name="T41" fmla="*/ 236 h 305"/>
              <a:gd name="T42" fmla="*/ 248 w 278"/>
              <a:gd name="T43" fmla="*/ 179 h 305"/>
              <a:gd name="T44" fmla="*/ 251 w 278"/>
              <a:gd name="T45" fmla="*/ 179 h 305"/>
              <a:gd name="T46" fmla="*/ 254 w 278"/>
              <a:gd name="T47" fmla="*/ 178 h 305"/>
              <a:gd name="T48" fmla="*/ 256 w 278"/>
              <a:gd name="T49" fmla="*/ 177 h 305"/>
              <a:gd name="T50" fmla="*/ 258 w 278"/>
              <a:gd name="T51" fmla="*/ 175 h 305"/>
              <a:gd name="T52" fmla="*/ 260 w 278"/>
              <a:gd name="T53" fmla="*/ 173 h 305"/>
              <a:gd name="T54" fmla="*/ 261 w 278"/>
              <a:gd name="T55" fmla="*/ 170 h 305"/>
              <a:gd name="T56" fmla="*/ 262 w 278"/>
              <a:gd name="T57" fmla="*/ 168 h 305"/>
              <a:gd name="T58" fmla="*/ 263 w 278"/>
              <a:gd name="T59" fmla="*/ 166 h 305"/>
              <a:gd name="T60" fmla="*/ 278 w 278"/>
              <a:gd name="T61" fmla="*/ 60 h 305"/>
              <a:gd name="T62" fmla="*/ 278 w 278"/>
              <a:gd name="T63" fmla="*/ 59 h 305"/>
              <a:gd name="T64" fmla="*/ 66 w 278"/>
              <a:gd name="T65" fmla="*/ 149 h 305"/>
              <a:gd name="T66" fmla="*/ 238 w 278"/>
              <a:gd name="T67" fmla="*/ 126 h 305"/>
              <a:gd name="T68" fmla="*/ 242 w 278"/>
              <a:gd name="T69" fmla="*/ 96 h 305"/>
              <a:gd name="T70" fmla="*/ 47 w 278"/>
              <a:gd name="T71" fmla="*/ 74 h 305"/>
              <a:gd name="T72" fmla="*/ 242 w 278"/>
              <a:gd name="T73" fmla="*/ 96 h 305"/>
              <a:gd name="T74" fmla="*/ 95 w 278"/>
              <a:gd name="T75" fmla="*/ 305 h 305"/>
              <a:gd name="T76" fmla="*/ 95 w 278"/>
              <a:gd name="T77" fmla="*/ 263 h 305"/>
              <a:gd name="T78" fmla="*/ 232 w 278"/>
              <a:gd name="T79" fmla="*/ 284 h 305"/>
              <a:gd name="T80" fmla="*/ 190 w 278"/>
              <a:gd name="T81" fmla="*/ 284 h 305"/>
              <a:gd name="T82" fmla="*/ 232 w 278"/>
              <a:gd name="T83" fmla="*/ 28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8" h="305">
                <a:moveTo>
                  <a:pt x="278" y="59"/>
                </a:moveTo>
                <a:cubicBezTo>
                  <a:pt x="278" y="58"/>
                  <a:pt x="278" y="57"/>
                  <a:pt x="278" y="57"/>
                </a:cubicBezTo>
                <a:cubicBezTo>
                  <a:pt x="278" y="56"/>
                  <a:pt x="278" y="56"/>
                  <a:pt x="278" y="56"/>
                </a:cubicBezTo>
                <a:cubicBezTo>
                  <a:pt x="277" y="55"/>
                  <a:pt x="277" y="55"/>
                  <a:pt x="277" y="54"/>
                </a:cubicBezTo>
                <a:cubicBezTo>
                  <a:pt x="277" y="54"/>
                  <a:pt x="277" y="53"/>
                  <a:pt x="277" y="53"/>
                </a:cubicBezTo>
                <a:cubicBezTo>
                  <a:pt x="276" y="52"/>
                  <a:pt x="276" y="52"/>
                  <a:pt x="276" y="52"/>
                </a:cubicBezTo>
                <a:cubicBezTo>
                  <a:pt x="276" y="51"/>
                  <a:pt x="275" y="51"/>
                  <a:pt x="275" y="50"/>
                </a:cubicBezTo>
                <a:cubicBezTo>
                  <a:pt x="275" y="50"/>
                  <a:pt x="275" y="50"/>
                  <a:pt x="274" y="49"/>
                </a:cubicBezTo>
                <a:cubicBezTo>
                  <a:pt x="274" y="49"/>
                  <a:pt x="274" y="48"/>
                  <a:pt x="273" y="48"/>
                </a:cubicBezTo>
                <a:cubicBezTo>
                  <a:pt x="273" y="48"/>
                  <a:pt x="273" y="48"/>
                  <a:pt x="272" y="47"/>
                </a:cubicBezTo>
                <a:cubicBezTo>
                  <a:pt x="272" y="47"/>
                  <a:pt x="271" y="47"/>
                  <a:pt x="271" y="46"/>
                </a:cubicBezTo>
                <a:cubicBezTo>
                  <a:pt x="271" y="46"/>
                  <a:pt x="270" y="46"/>
                  <a:pt x="270" y="46"/>
                </a:cubicBezTo>
                <a:cubicBezTo>
                  <a:pt x="269" y="45"/>
                  <a:pt x="269" y="45"/>
                  <a:pt x="268" y="45"/>
                </a:cubicBezTo>
                <a:cubicBezTo>
                  <a:pt x="268" y="45"/>
                  <a:pt x="268" y="45"/>
                  <a:pt x="267" y="45"/>
                </a:cubicBezTo>
                <a:cubicBezTo>
                  <a:pt x="267" y="44"/>
                  <a:pt x="266" y="44"/>
                  <a:pt x="266" y="44"/>
                </a:cubicBezTo>
                <a:cubicBezTo>
                  <a:pt x="265" y="44"/>
                  <a:pt x="265" y="44"/>
                  <a:pt x="265" y="44"/>
                </a:cubicBezTo>
                <a:cubicBezTo>
                  <a:pt x="265" y="44"/>
                  <a:pt x="264" y="44"/>
                  <a:pt x="264" y="44"/>
                </a:cubicBezTo>
                <a:cubicBezTo>
                  <a:pt x="264" y="44"/>
                  <a:pt x="263" y="44"/>
                  <a:pt x="263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2" y="13"/>
                  <a:pt x="32" y="13"/>
                  <a:pt x="32" y="13"/>
                </a:cubicBezTo>
                <a:cubicBezTo>
                  <a:pt x="29" y="5"/>
                  <a:pt x="21" y="0"/>
                  <a:pt x="13" y="2"/>
                </a:cubicBezTo>
                <a:cubicBezTo>
                  <a:pt x="5" y="5"/>
                  <a:pt x="0" y="13"/>
                  <a:pt x="2" y="21"/>
                </a:cubicBezTo>
                <a:cubicBezTo>
                  <a:pt x="62" y="255"/>
                  <a:pt x="62" y="255"/>
                  <a:pt x="62" y="255"/>
                </a:cubicBezTo>
                <a:cubicBezTo>
                  <a:pt x="63" y="255"/>
                  <a:pt x="63" y="256"/>
                  <a:pt x="63" y="256"/>
                </a:cubicBezTo>
                <a:cubicBezTo>
                  <a:pt x="63" y="256"/>
                  <a:pt x="63" y="257"/>
                  <a:pt x="63" y="257"/>
                </a:cubicBezTo>
                <a:cubicBezTo>
                  <a:pt x="64" y="258"/>
                  <a:pt x="64" y="259"/>
                  <a:pt x="65" y="259"/>
                </a:cubicBezTo>
                <a:cubicBezTo>
                  <a:pt x="65" y="259"/>
                  <a:pt x="65" y="259"/>
                  <a:pt x="65" y="259"/>
                </a:cubicBezTo>
                <a:cubicBezTo>
                  <a:pt x="65" y="260"/>
                  <a:pt x="66" y="261"/>
                  <a:pt x="66" y="261"/>
                </a:cubicBezTo>
                <a:cubicBezTo>
                  <a:pt x="66" y="262"/>
                  <a:pt x="67" y="262"/>
                  <a:pt x="67" y="262"/>
                </a:cubicBezTo>
                <a:cubicBezTo>
                  <a:pt x="67" y="262"/>
                  <a:pt x="68" y="263"/>
                  <a:pt x="68" y="263"/>
                </a:cubicBezTo>
                <a:cubicBezTo>
                  <a:pt x="69" y="263"/>
                  <a:pt x="69" y="264"/>
                  <a:pt x="69" y="264"/>
                </a:cubicBezTo>
                <a:cubicBezTo>
                  <a:pt x="70" y="264"/>
                  <a:pt x="70" y="264"/>
                  <a:pt x="71" y="265"/>
                </a:cubicBezTo>
                <a:cubicBezTo>
                  <a:pt x="71" y="265"/>
                  <a:pt x="71" y="265"/>
                  <a:pt x="72" y="265"/>
                </a:cubicBezTo>
                <a:cubicBezTo>
                  <a:pt x="72" y="265"/>
                  <a:pt x="72" y="265"/>
                  <a:pt x="72" y="265"/>
                </a:cubicBezTo>
                <a:cubicBezTo>
                  <a:pt x="77" y="258"/>
                  <a:pt x="86" y="254"/>
                  <a:pt x="95" y="254"/>
                </a:cubicBezTo>
                <a:cubicBezTo>
                  <a:pt x="105" y="254"/>
                  <a:pt x="113" y="259"/>
                  <a:pt x="119" y="266"/>
                </a:cubicBezTo>
                <a:cubicBezTo>
                  <a:pt x="187" y="266"/>
                  <a:pt x="187" y="266"/>
                  <a:pt x="187" y="266"/>
                </a:cubicBezTo>
                <a:cubicBezTo>
                  <a:pt x="193" y="259"/>
                  <a:pt x="201" y="254"/>
                  <a:pt x="211" y="254"/>
                </a:cubicBezTo>
                <a:cubicBezTo>
                  <a:pt x="221" y="254"/>
                  <a:pt x="229" y="259"/>
                  <a:pt x="235" y="266"/>
                </a:cubicBezTo>
                <a:cubicBezTo>
                  <a:pt x="242" y="265"/>
                  <a:pt x="248" y="259"/>
                  <a:pt x="248" y="251"/>
                </a:cubicBezTo>
                <a:cubicBezTo>
                  <a:pt x="248" y="243"/>
                  <a:pt x="241" y="236"/>
                  <a:pt x="233" y="236"/>
                </a:cubicBezTo>
                <a:cubicBezTo>
                  <a:pt x="89" y="236"/>
                  <a:pt x="89" y="236"/>
                  <a:pt x="89" y="236"/>
                </a:cubicBezTo>
                <a:cubicBezTo>
                  <a:pt x="74" y="179"/>
                  <a:pt x="74" y="179"/>
                  <a:pt x="74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9" y="179"/>
                  <a:pt x="250" y="179"/>
                  <a:pt x="251" y="179"/>
                </a:cubicBezTo>
                <a:cubicBezTo>
                  <a:pt x="251" y="179"/>
                  <a:pt x="251" y="179"/>
                  <a:pt x="252" y="178"/>
                </a:cubicBezTo>
                <a:cubicBezTo>
                  <a:pt x="252" y="178"/>
                  <a:pt x="253" y="178"/>
                  <a:pt x="254" y="178"/>
                </a:cubicBezTo>
                <a:cubicBezTo>
                  <a:pt x="254" y="178"/>
                  <a:pt x="254" y="178"/>
                  <a:pt x="255" y="177"/>
                </a:cubicBezTo>
                <a:cubicBezTo>
                  <a:pt x="255" y="177"/>
                  <a:pt x="256" y="177"/>
                  <a:pt x="256" y="177"/>
                </a:cubicBezTo>
                <a:cubicBezTo>
                  <a:pt x="256" y="176"/>
                  <a:pt x="257" y="176"/>
                  <a:pt x="257" y="176"/>
                </a:cubicBezTo>
                <a:cubicBezTo>
                  <a:pt x="257" y="176"/>
                  <a:pt x="258" y="175"/>
                  <a:pt x="258" y="175"/>
                </a:cubicBezTo>
                <a:cubicBezTo>
                  <a:pt x="259" y="175"/>
                  <a:pt x="259" y="174"/>
                  <a:pt x="259" y="174"/>
                </a:cubicBezTo>
                <a:cubicBezTo>
                  <a:pt x="259" y="174"/>
                  <a:pt x="260" y="173"/>
                  <a:pt x="260" y="173"/>
                </a:cubicBezTo>
                <a:cubicBezTo>
                  <a:pt x="260" y="173"/>
                  <a:pt x="261" y="172"/>
                  <a:pt x="261" y="172"/>
                </a:cubicBezTo>
                <a:cubicBezTo>
                  <a:pt x="261" y="171"/>
                  <a:pt x="261" y="171"/>
                  <a:pt x="261" y="170"/>
                </a:cubicBezTo>
                <a:cubicBezTo>
                  <a:pt x="262" y="170"/>
                  <a:pt x="262" y="170"/>
                  <a:pt x="262" y="169"/>
                </a:cubicBezTo>
                <a:cubicBezTo>
                  <a:pt x="262" y="169"/>
                  <a:pt x="262" y="168"/>
                  <a:pt x="262" y="168"/>
                </a:cubicBezTo>
                <a:cubicBezTo>
                  <a:pt x="263" y="167"/>
                  <a:pt x="263" y="167"/>
                  <a:pt x="263" y="167"/>
                </a:cubicBezTo>
                <a:cubicBezTo>
                  <a:pt x="263" y="166"/>
                  <a:pt x="263" y="166"/>
                  <a:pt x="263" y="166"/>
                </a:cubicBezTo>
                <a:cubicBezTo>
                  <a:pt x="278" y="61"/>
                  <a:pt x="278" y="61"/>
                  <a:pt x="278" y="61"/>
                </a:cubicBezTo>
                <a:cubicBezTo>
                  <a:pt x="278" y="61"/>
                  <a:pt x="278" y="60"/>
                  <a:pt x="278" y="60"/>
                </a:cubicBezTo>
                <a:cubicBezTo>
                  <a:pt x="278" y="60"/>
                  <a:pt x="278" y="59"/>
                  <a:pt x="278" y="59"/>
                </a:cubicBezTo>
                <a:cubicBezTo>
                  <a:pt x="278" y="59"/>
                  <a:pt x="278" y="59"/>
                  <a:pt x="278" y="59"/>
                </a:cubicBezTo>
                <a:close/>
                <a:moveTo>
                  <a:pt x="235" y="149"/>
                </a:moveTo>
                <a:cubicBezTo>
                  <a:pt x="66" y="149"/>
                  <a:pt x="66" y="149"/>
                  <a:pt x="66" y="149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238" y="126"/>
                  <a:pt x="238" y="126"/>
                  <a:pt x="238" y="126"/>
                </a:cubicBezTo>
                <a:lnTo>
                  <a:pt x="235" y="149"/>
                </a:lnTo>
                <a:close/>
                <a:moveTo>
                  <a:pt x="242" y="96"/>
                </a:moveTo>
                <a:cubicBezTo>
                  <a:pt x="53" y="96"/>
                  <a:pt x="53" y="96"/>
                  <a:pt x="53" y="96"/>
                </a:cubicBezTo>
                <a:cubicBezTo>
                  <a:pt x="47" y="74"/>
                  <a:pt x="47" y="74"/>
                  <a:pt x="47" y="74"/>
                </a:cubicBezTo>
                <a:cubicBezTo>
                  <a:pt x="246" y="74"/>
                  <a:pt x="246" y="74"/>
                  <a:pt x="246" y="74"/>
                </a:cubicBezTo>
                <a:lnTo>
                  <a:pt x="242" y="96"/>
                </a:lnTo>
                <a:close/>
                <a:moveTo>
                  <a:pt x="116" y="284"/>
                </a:moveTo>
                <a:cubicBezTo>
                  <a:pt x="116" y="296"/>
                  <a:pt x="107" y="305"/>
                  <a:pt x="95" y="305"/>
                </a:cubicBezTo>
                <a:cubicBezTo>
                  <a:pt x="83" y="305"/>
                  <a:pt x="74" y="296"/>
                  <a:pt x="74" y="284"/>
                </a:cubicBezTo>
                <a:cubicBezTo>
                  <a:pt x="74" y="272"/>
                  <a:pt x="83" y="263"/>
                  <a:pt x="95" y="263"/>
                </a:cubicBezTo>
                <a:cubicBezTo>
                  <a:pt x="107" y="263"/>
                  <a:pt x="116" y="272"/>
                  <a:pt x="116" y="284"/>
                </a:cubicBezTo>
                <a:close/>
                <a:moveTo>
                  <a:pt x="232" y="284"/>
                </a:moveTo>
                <a:cubicBezTo>
                  <a:pt x="232" y="296"/>
                  <a:pt x="223" y="305"/>
                  <a:pt x="211" y="305"/>
                </a:cubicBezTo>
                <a:cubicBezTo>
                  <a:pt x="200" y="305"/>
                  <a:pt x="190" y="296"/>
                  <a:pt x="190" y="284"/>
                </a:cubicBezTo>
                <a:cubicBezTo>
                  <a:pt x="190" y="272"/>
                  <a:pt x="200" y="263"/>
                  <a:pt x="211" y="263"/>
                </a:cubicBezTo>
                <a:cubicBezTo>
                  <a:pt x="223" y="263"/>
                  <a:pt x="232" y="272"/>
                  <a:pt x="232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000000"/>
              </a:solidFill>
            </a:endParaRPr>
          </a:p>
        </p:txBody>
      </p:sp>
      <p:pic>
        <p:nvPicPr>
          <p:cNvPr id="40" name="Picture 2" descr="\\MAGNUM\Projects\Microsoft\Cloud Power FY12\Design\ICONS_PNG\Devices.png"/>
          <p:cNvPicPr>
            <a:picLocks noChangeAspect="1" noChangeArrowheads="1"/>
          </p:cNvPicPr>
          <p:nvPr/>
        </p:nvPicPr>
        <p:blipFill>
          <a:blip r:embed="rId2" cstate="print">
            <a:lum bright="100000" contrast="100000"/>
          </a:blip>
          <a:stretch>
            <a:fillRect/>
          </a:stretch>
        </p:blipFill>
        <p:spPr bwMode="auto">
          <a:xfrm>
            <a:off x="6998323" y="2996952"/>
            <a:ext cx="1127991" cy="1127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823" r="7822"/>
          <a:stretch>
            <a:fillRect/>
          </a:stretch>
        </p:blipFill>
        <p:spPr bwMode="auto">
          <a:xfrm>
            <a:off x="3707904" y="1772816"/>
            <a:ext cx="669674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  <a:scene3d>
            <a:camera prst="perspectiveContrastingRightFacing"/>
            <a:lightRig rig="threePt" dir="t"/>
          </a:scene3d>
        </p:spPr>
      </p:pic>
      <p:sp>
        <p:nvSpPr>
          <p:cNvPr id="11" name="10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Autofit/>
          </a:bodyPr>
          <a:lstStyle/>
          <a:p>
            <a:r>
              <a:rPr lang="el-GR" sz="3600" b="1" dirty="0" err="1" smtClean="0"/>
              <a:t>Πελατοκεντρική</a:t>
            </a:r>
            <a:r>
              <a:rPr lang="el-GR" sz="3600" b="1" dirty="0" smtClean="0"/>
              <a:t> προσέγγιση</a:t>
            </a:r>
            <a:endParaRPr lang="el-GR" sz="5400" b="1" dirty="0"/>
          </a:p>
        </p:txBody>
      </p:sp>
      <p:sp>
        <p:nvSpPr>
          <p:cNvPr id="12" name="11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853136"/>
          </a:xfrm>
        </p:spPr>
        <p:txBody>
          <a:bodyPr>
            <a:normAutofit fontScale="92500" lnSpcReduction="10000"/>
          </a:bodyPr>
          <a:lstStyle/>
          <a:p>
            <a:r>
              <a:rPr lang="el-GR" dirty="0" smtClean="0"/>
              <a:t>Να παρακολουθεί την επικοινωνία με τον επενδυτή να την καταγράφει  και να παράγει αποτελέσματα χρόνου, καθυστερήσεων κτλ</a:t>
            </a:r>
          </a:p>
          <a:p>
            <a:r>
              <a:rPr lang="el-GR" dirty="0" smtClean="0"/>
              <a:t>«</a:t>
            </a:r>
            <a:r>
              <a:rPr lang="en-US" dirty="0" smtClean="0"/>
              <a:t>Smart</a:t>
            </a:r>
            <a:r>
              <a:rPr lang="el-GR" dirty="0" smtClean="0"/>
              <a:t>» υποσυστήματα (π.χ. βιβλιοθήκη τιμών κόστους υλικών/υπηρεσιών) </a:t>
            </a:r>
          </a:p>
          <a:p>
            <a:r>
              <a:rPr lang="el-GR" dirty="0" smtClean="0"/>
              <a:t>Φιλικό στον χρήστη, χωρίς επαναλαμβανόμενες καταχωρήσεις</a:t>
            </a:r>
            <a:endParaRPr lang="el-GR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076056" y="1052736"/>
            <a:ext cx="4297015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Διαδικασίες &amp; Ροή εργασιών</a:t>
            </a:r>
            <a:endParaRPr lang="el-GR" sz="3600" b="1" dirty="0"/>
          </a:p>
        </p:txBody>
      </p:sp>
      <p:sp>
        <p:nvSpPr>
          <p:cNvPr id="5" name="4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5482952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l-GR" sz="2800" dirty="0" smtClean="0"/>
              <a:t>Ένα σύστημα που να</a:t>
            </a:r>
            <a:r>
              <a:rPr lang="en-US" sz="2800" dirty="0" smtClean="0"/>
              <a:t> </a:t>
            </a:r>
            <a:r>
              <a:rPr lang="el-GR" sz="2800" dirty="0" smtClean="0"/>
              <a:t>μπορεί να ενσωματώσει όλες τις διαδικασίες ελέγχου &amp; το επιχειρησιακό </a:t>
            </a:r>
            <a:r>
              <a:rPr lang="en-US" sz="2800" dirty="0" smtClean="0"/>
              <a:t>workflow </a:t>
            </a:r>
            <a:r>
              <a:rPr lang="el-GR" sz="2800" dirty="0" smtClean="0"/>
              <a:t>  της διαχείρισης.</a:t>
            </a:r>
          </a:p>
          <a:p>
            <a:r>
              <a:rPr lang="el-GR" sz="2800" dirty="0" smtClean="0"/>
              <a:t>Να ενσωματώνει όλες τις δικλείδες ασφαλείας των επιχειρησιακών προγραμμάτων</a:t>
            </a:r>
            <a:r>
              <a:rPr lang="en-US" sz="2800" dirty="0" smtClean="0"/>
              <a:t> </a:t>
            </a:r>
            <a:r>
              <a:rPr lang="el-GR" sz="2800" dirty="0" smtClean="0"/>
              <a:t>και να εξασφαλίζει μεγιστοποίηση </a:t>
            </a:r>
            <a:r>
              <a:rPr lang="el-GR" sz="2800" dirty="0" err="1" smtClean="0"/>
              <a:t>ομογενοποίησης</a:t>
            </a:r>
            <a:r>
              <a:rPr lang="el-GR" sz="2800" dirty="0" smtClean="0"/>
              <a:t>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r="10588"/>
          <a:stretch>
            <a:fillRect/>
          </a:stretch>
        </p:blipFill>
        <p:spPr bwMode="auto">
          <a:xfrm>
            <a:off x="4572000" y="1268760"/>
            <a:ext cx="4824536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el-GR" sz="3600" b="1" dirty="0" smtClean="0"/>
              <a:t>Πρόσβαση σε αποτελέσματα</a:t>
            </a:r>
            <a:endParaRPr lang="el-GR" sz="3600" b="1" dirty="0"/>
          </a:p>
        </p:txBody>
      </p:sp>
      <p:sp>
        <p:nvSpPr>
          <p:cNvPr id="5" name="4 - Θέση περιεχομένου"/>
          <p:cNvSpPr>
            <a:spLocks noGrp="1"/>
          </p:cNvSpPr>
          <p:nvPr>
            <p:ph idx="1"/>
          </p:nvPr>
        </p:nvSpPr>
        <p:spPr>
          <a:xfrm>
            <a:off x="457200" y="1600200"/>
            <a:ext cx="5194920" cy="452596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l-GR" sz="2800" dirty="0" smtClean="0"/>
              <a:t>Εύκολα και με κατανοητό τρόπο να παράγει αποτελέσματα «χρήσης» από την υλοποίηση των επενδυτικών σχεδίων</a:t>
            </a:r>
          </a:p>
          <a:p>
            <a:r>
              <a:rPr lang="el-GR" sz="2800" dirty="0" smtClean="0"/>
              <a:t>Προβολή μεγεθών για την πορεία υλοποίησης των δράσεων</a:t>
            </a:r>
          </a:p>
          <a:p>
            <a:r>
              <a:rPr lang="el-GR" sz="2800" dirty="0" smtClean="0"/>
              <a:t>Παρουσίαση  συγκριτικών  μεγεθών που αφορούν προβλήματα &amp; καθυστερήσεις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340768"/>
            <a:ext cx="3779912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/>
          <p:nvPr/>
        </p:nvSpPr>
        <p:spPr bwMode="auto">
          <a:xfrm>
            <a:off x="198841" y="4899042"/>
            <a:ext cx="1792850" cy="1631493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Bef>
                <a:spcPct val="0"/>
              </a:spcBef>
              <a:spcAft>
                <a:spcPct val="0"/>
              </a:spcAft>
            </a:pPr>
            <a:endParaRPr lang="en-US" sz="1961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7"/>
          <p:cNvSpPr/>
          <p:nvPr/>
        </p:nvSpPr>
        <p:spPr bwMode="auto">
          <a:xfrm>
            <a:off x="198841" y="3098842"/>
            <a:ext cx="1792850" cy="1631493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Bef>
                <a:spcPct val="0"/>
              </a:spcBef>
              <a:spcAft>
                <a:spcPct val="0"/>
              </a:spcAft>
            </a:pPr>
            <a:endParaRPr lang="en-US" sz="1961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28"/>
          <p:cNvSpPr/>
          <p:nvPr/>
        </p:nvSpPr>
        <p:spPr bwMode="auto">
          <a:xfrm>
            <a:off x="1991690" y="3098842"/>
            <a:ext cx="3732438" cy="1631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Aft>
                <a:spcPts val="1176"/>
              </a:spcAft>
            </a:pPr>
            <a:r>
              <a:rPr lang="el-GR" sz="2000" b="1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Αποτελεσματικότητα</a:t>
            </a:r>
          </a:p>
          <a:p>
            <a:pPr defTabSz="913770" fontAlgn="base">
              <a:spcAft>
                <a:spcPts val="1176"/>
              </a:spcAft>
            </a:pP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Εύκολη χρήση του συστήματος χωρίς πολύπλοκες διαδικασίες, παραμετροποίηση και </a:t>
            </a:r>
            <a:r>
              <a:rPr lang="el-GR" dirty="0" err="1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καταχωρητικό</a:t>
            </a: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  όγκο </a:t>
            </a:r>
          </a:p>
          <a:p>
            <a:pPr defTabSz="913770" fontAlgn="base">
              <a:spcAft>
                <a:spcPts val="1176"/>
              </a:spcAft>
            </a:pPr>
            <a:endParaRPr lang="en-US" sz="2000" b="1" dirty="0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50405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28"/>
          <p:cNvSpPr/>
          <p:nvPr/>
        </p:nvSpPr>
        <p:spPr bwMode="auto">
          <a:xfrm>
            <a:off x="1979712" y="4893851"/>
            <a:ext cx="3732438" cy="1631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Aft>
                <a:spcPts val="1176"/>
              </a:spcAft>
            </a:pPr>
            <a:r>
              <a:rPr lang="el-GR" sz="2000" b="1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Συνδεσιμότητα</a:t>
            </a:r>
            <a:endParaRPr lang="en-US" sz="2000" b="1" dirty="0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  <a:p>
            <a:pPr defTabSz="913770" fontAlgn="base">
              <a:spcAft>
                <a:spcPts val="1176"/>
              </a:spcAft>
            </a:pP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Δυνατότητα σύνδεσης με εξωτερικά συστήματα όπως </a:t>
            </a:r>
            <a:r>
              <a:rPr lang="en-US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Taxis, </a:t>
            </a: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Γ.Ε.ΜΗ., ΙΚΑ, Σώρευση, ΟΠΣ ΕΣΠΑ, Αράχνη, κλπ</a:t>
            </a: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539552" y="5373216"/>
            <a:ext cx="1008112" cy="648072"/>
          </a:xfrm>
          <a:custGeom>
            <a:avLst/>
            <a:gdLst/>
            <a:ahLst/>
            <a:cxnLst/>
            <a:rect l="l" t="t" r="r" b="b"/>
            <a:pathLst>
              <a:path w="1822529" h="1109555">
                <a:moveTo>
                  <a:pt x="341442" y="686899"/>
                </a:moveTo>
                <a:cubicBezTo>
                  <a:pt x="376723" y="679869"/>
                  <a:pt x="419060" y="707989"/>
                  <a:pt x="433172" y="750169"/>
                </a:cubicBezTo>
                <a:cubicBezTo>
                  <a:pt x="440228" y="715019"/>
                  <a:pt x="482565" y="693929"/>
                  <a:pt x="517846" y="700959"/>
                </a:cubicBezTo>
                <a:cubicBezTo>
                  <a:pt x="553127" y="707989"/>
                  <a:pt x="581351" y="743139"/>
                  <a:pt x="581351" y="778289"/>
                </a:cubicBezTo>
                <a:cubicBezTo>
                  <a:pt x="581351" y="778283"/>
                  <a:pt x="581351" y="778218"/>
                  <a:pt x="581351" y="777410"/>
                </a:cubicBezTo>
                <a:lnTo>
                  <a:pt x="581351" y="771259"/>
                </a:lnTo>
                <a:cubicBezTo>
                  <a:pt x="588407" y="729079"/>
                  <a:pt x="630744" y="707989"/>
                  <a:pt x="673081" y="715019"/>
                </a:cubicBezTo>
                <a:cubicBezTo>
                  <a:pt x="715418" y="722049"/>
                  <a:pt x="743643" y="764229"/>
                  <a:pt x="729530" y="806408"/>
                </a:cubicBezTo>
                <a:cubicBezTo>
                  <a:pt x="729528" y="806422"/>
                  <a:pt x="729410" y="807248"/>
                  <a:pt x="722474" y="855618"/>
                </a:cubicBezTo>
                <a:cubicBezTo>
                  <a:pt x="736586" y="827498"/>
                  <a:pt x="771867" y="813438"/>
                  <a:pt x="807148" y="820468"/>
                </a:cubicBezTo>
                <a:cubicBezTo>
                  <a:pt x="842429" y="827498"/>
                  <a:pt x="870653" y="869678"/>
                  <a:pt x="863597" y="911858"/>
                </a:cubicBezTo>
                <a:cubicBezTo>
                  <a:pt x="863595" y="911868"/>
                  <a:pt x="863334" y="912973"/>
                  <a:pt x="835372" y="1031367"/>
                </a:cubicBezTo>
                <a:cubicBezTo>
                  <a:pt x="821260" y="1073546"/>
                  <a:pt x="785979" y="1094636"/>
                  <a:pt x="750699" y="1094636"/>
                </a:cubicBezTo>
                <a:lnTo>
                  <a:pt x="744602" y="1094636"/>
                </a:lnTo>
                <a:cubicBezTo>
                  <a:pt x="701306" y="1080576"/>
                  <a:pt x="680137" y="1045427"/>
                  <a:pt x="680137" y="1010277"/>
                </a:cubicBezTo>
                <a:cubicBezTo>
                  <a:pt x="666025" y="1031367"/>
                  <a:pt x="637800" y="1045427"/>
                  <a:pt x="609576" y="1045427"/>
                </a:cubicBezTo>
                <a:lnTo>
                  <a:pt x="603479" y="1045427"/>
                </a:lnTo>
                <a:cubicBezTo>
                  <a:pt x="560183" y="1031367"/>
                  <a:pt x="531958" y="989187"/>
                  <a:pt x="539014" y="954037"/>
                </a:cubicBezTo>
                <a:cubicBezTo>
                  <a:pt x="539018" y="954033"/>
                  <a:pt x="539072" y="953980"/>
                  <a:pt x="539896" y="953158"/>
                </a:cubicBezTo>
                <a:lnTo>
                  <a:pt x="546071" y="947007"/>
                </a:lnTo>
                <a:cubicBezTo>
                  <a:pt x="524902" y="968097"/>
                  <a:pt x="496678" y="982157"/>
                  <a:pt x="468453" y="982157"/>
                </a:cubicBezTo>
                <a:cubicBezTo>
                  <a:pt x="468446" y="982157"/>
                  <a:pt x="468376" y="982157"/>
                  <a:pt x="467571" y="982157"/>
                </a:cubicBezTo>
                <a:lnTo>
                  <a:pt x="461397" y="982157"/>
                </a:lnTo>
                <a:cubicBezTo>
                  <a:pt x="433172" y="975127"/>
                  <a:pt x="412004" y="954037"/>
                  <a:pt x="404948" y="925917"/>
                </a:cubicBezTo>
                <a:cubicBezTo>
                  <a:pt x="397892" y="932947"/>
                  <a:pt x="397892" y="932947"/>
                  <a:pt x="390835" y="932947"/>
                </a:cubicBezTo>
                <a:cubicBezTo>
                  <a:pt x="383779" y="932947"/>
                  <a:pt x="376723" y="932947"/>
                  <a:pt x="369667" y="932947"/>
                </a:cubicBezTo>
                <a:cubicBezTo>
                  <a:pt x="334386" y="932947"/>
                  <a:pt x="306162" y="904828"/>
                  <a:pt x="299106" y="876708"/>
                </a:cubicBezTo>
                <a:cubicBezTo>
                  <a:pt x="299102" y="876692"/>
                  <a:pt x="298837" y="875458"/>
                  <a:pt x="277937" y="778289"/>
                </a:cubicBezTo>
                <a:cubicBezTo>
                  <a:pt x="270881" y="736109"/>
                  <a:pt x="299106" y="700959"/>
                  <a:pt x="341442" y="686899"/>
                </a:cubicBezTo>
                <a:close/>
                <a:moveTo>
                  <a:pt x="362511" y="142762"/>
                </a:moveTo>
                <a:cubicBezTo>
                  <a:pt x="362554" y="142762"/>
                  <a:pt x="390795" y="142762"/>
                  <a:pt x="433141" y="142762"/>
                </a:cubicBezTo>
                <a:cubicBezTo>
                  <a:pt x="404889" y="170990"/>
                  <a:pt x="383700" y="206274"/>
                  <a:pt x="383700" y="241559"/>
                </a:cubicBezTo>
                <a:cubicBezTo>
                  <a:pt x="376637" y="276843"/>
                  <a:pt x="383700" y="305071"/>
                  <a:pt x="397826" y="333298"/>
                </a:cubicBezTo>
                <a:cubicBezTo>
                  <a:pt x="426078" y="382696"/>
                  <a:pt x="468457" y="410924"/>
                  <a:pt x="517898" y="410924"/>
                </a:cubicBezTo>
                <a:cubicBezTo>
                  <a:pt x="546150" y="417981"/>
                  <a:pt x="581465" y="410924"/>
                  <a:pt x="609717" y="396810"/>
                </a:cubicBezTo>
                <a:cubicBezTo>
                  <a:pt x="609726" y="396804"/>
                  <a:pt x="610149" y="396523"/>
                  <a:pt x="630907" y="382696"/>
                </a:cubicBezTo>
                <a:cubicBezTo>
                  <a:pt x="630927" y="382685"/>
                  <a:pt x="632883" y="381599"/>
                  <a:pt x="821609" y="276843"/>
                </a:cubicBezTo>
                <a:cubicBezTo>
                  <a:pt x="821623" y="276849"/>
                  <a:pt x="822935" y="277432"/>
                  <a:pt x="948744" y="333298"/>
                </a:cubicBezTo>
                <a:cubicBezTo>
                  <a:pt x="948758" y="333309"/>
                  <a:pt x="951606" y="335362"/>
                  <a:pt x="1506724" y="735540"/>
                </a:cubicBezTo>
                <a:cubicBezTo>
                  <a:pt x="1534976" y="756711"/>
                  <a:pt x="1542039" y="806109"/>
                  <a:pt x="1520850" y="841394"/>
                </a:cubicBezTo>
                <a:cubicBezTo>
                  <a:pt x="1506724" y="862564"/>
                  <a:pt x="1485535" y="876678"/>
                  <a:pt x="1457283" y="876678"/>
                </a:cubicBezTo>
                <a:cubicBezTo>
                  <a:pt x="1457268" y="876667"/>
                  <a:pt x="1455327" y="875252"/>
                  <a:pt x="1195950" y="686142"/>
                </a:cubicBezTo>
                <a:cubicBezTo>
                  <a:pt x="1188887" y="679085"/>
                  <a:pt x="1181824" y="686142"/>
                  <a:pt x="1174761" y="693199"/>
                </a:cubicBezTo>
                <a:cubicBezTo>
                  <a:pt x="1174761" y="700256"/>
                  <a:pt x="1174761" y="707313"/>
                  <a:pt x="1181824" y="714370"/>
                </a:cubicBezTo>
                <a:cubicBezTo>
                  <a:pt x="1181837" y="714379"/>
                  <a:pt x="1183505" y="715545"/>
                  <a:pt x="1393715" y="862564"/>
                </a:cubicBezTo>
                <a:cubicBezTo>
                  <a:pt x="1393715" y="883735"/>
                  <a:pt x="1393715" y="904906"/>
                  <a:pt x="1379589" y="926076"/>
                </a:cubicBezTo>
                <a:cubicBezTo>
                  <a:pt x="1365463" y="947247"/>
                  <a:pt x="1337211" y="961361"/>
                  <a:pt x="1316022" y="961361"/>
                </a:cubicBezTo>
                <a:cubicBezTo>
                  <a:pt x="1316007" y="961350"/>
                  <a:pt x="1314082" y="959908"/>
                  <a:pt x="1061752" y="770825"/>
                </a:cubicBezTo>
                <a:cubicBezTo>
                  <a:pt x="1054689" y="770825"/>
                  <a:pt x="1040563" y="770825"/>
                  <a:pt x="1040563" y="777882"/>
                </a:cubicBezTo>
                <a:cubicBezTo>
                  <a:pt x="1033500" y="784939"/>
                  <a:pt x="1033500" y="791995"/>
                  <a:pt x="1040563" y="799052"/>
                </a:cubicBezTo>
                <a:cubicBezTo>
                  <a:pt x="1040576" y="799061"/>
                  <a:pt x="1042204" y="800199"/>
                  <a:pt x="1252454" y="947247"/>
                </a:cubicBezTo>
                <a:cubicBezTo>
                  <a:pt x="1252454" y="968418"/>
                  <a:pt x="1252454" y="989588"/>
                  <a:pt x="1238328" y="1010759"/>
                </a:cubicBezTo>
                <a:cubicBezTo>
                  <a:pt x="1224202" y="1031930"/>
                  <a:pt x="1203013" y="1038986"/>
                  <a:pt x="1174761" y="1038986"/>
                </a:cubicBezTo>
                <a:cubicBezTo>
                  <a:pt x="1174742" y="1038973"/>
                  <a:pt x="1172878" y="1037684"/>
                  <a:pt x="991122" y="911962"/>
                </a:cubicBezTo>
                <a:cubicBezTo>
                  <a:pt x="984059" y="904906"/>
                  <a:pt x="976996" y="904906"/>
                  <a:pt x="969933" y="911962"/>
                </a:cubicBezTo>
                <a:cubicBezTo>
                  <a:pt x="969933" y="919019"/>
                  <a:pt x="969933" y="926076"/>
                  <a:pt x="976996" y="933133"/>
                </a:cubicBezTo>
                <a:cubicBezTo>
                  <a:pt x="977008" y="933143"/>
                  <a:pt x="978180" y="934021"/>
                  <a:pt x="1090004" y="1017816"/>
                </a:cubicBezTo>
                <a:cubicBezTo>
                  <a:pt x="1097067" y="1038986"/>
                  <a:pt x="1090004" y="1060157"/>
                  <a:pt x="1082941" y="1074271"/>
                </a:cubicBezTo>
                <a:cubicBezTo>
                  <a:pt x="1061752" y="1095441"/>
                  <a:pt x="1040563" y="1109555"/>
                  <a:pt x="1019374" y="1109555"/>
                </a:cubicBezTo>
                <a:cubicBezTo>
                  <a:pt x="1019361" y="1109546"/>
                  <a:pt x="1018089" y="1108628"/>
                  <a:pt x="892239" y="1017816"/>
                </a:cubicBezTo>
                <a:cubicBezTo>
                  <a:pt x="892243" y="1017797"/>
                  <a:pt x="892533" y="1016447"/>
                  <a:pt x="913428" y="919019"/>
                </a:cubicBezTo>
                <a:cubicBezTo>
                  <a:pt x="913428" y="918992"/>
                  <a:pt x="913428" y="911948"/>
                  <a:pt x="913428" y="904906"/>
                </a:cubicBezTo>
                <a:cubicBezTo>
                  <a:pt x="920491" y="841394"/>
                  <a:pt x="878113" y="784939"/>
                  <a:pt x="814546" y="770825"/>
                </a:cubicBezTo>
                <a:cubicBezTo>
                  <a:pt x="807483" y="763768"/>
                  <a:pt x="807483" y="763768"/>
                  <a:pt x="800420" y="763768"/>
                </a:cubicBezTo>
                <a:cubicBezTo>
                  <a:pt x="793357" y="763768"/>
                  <a:pt x="786294" y="763768"/>
                  <a:pt x="779230" y="763768"/>
                </a:cubicBezTo>
                <a:cubicBezTo>
                  <a:pt x="772167" y="714370"/>
                  <a:pt x="736852" y="679085"/>
                  <a:pt x="687411" y="664972"/>
                </a:cubicBezTo>
                <a:cubicBezTo>
                  <a:pt x="680357" y="664972"/>
                  <a:pt x="673304" y="664972"/>
                  <a:pt x="673285" y="664972"/>
                </a:cubicBezTo>
                <a:cubicBezTo>
                  <a:pt x="637970" y="657915"/>
                  <a:pt x="609717" y="664972"/>
                  <a:pt x="588528" y="679085"/>
                </a:cubicBezTo>
                <a:cubicBezTo>
                  <a:pt x="574402" y="664972"/>
                  <a:pt x="553213" y="650858"/>
                  <a:pt x="524961" y="650858"/>
                </a:cubicBezTo>
                <a:cubicBezTo>
                  <a:pt x="524931" y="650858"/>
                  <a:pt x="517917" y="650858"/>
                  <a:pt x="517898" y="650858"/>
                </a:cubicBezTo>
                <a:cubicBezTo>
                  <a:pt x="489646" y="643801"/>
                  <a:pt x="461394" y="650858"/>
                  <a:pt x="440204" y="664972"/>
                </a:cubicBezTo>
                <a:cubicBezTo>
                  <a:pt x="419015" y="650858"/>
                  <a:pt x="390763" y="636744"/>
                  <a:pt x="369574" y="636744"/>
                </a:cubicBezTo>
                <a:cubicBezTo>
                  <a:pt x="355448" y="636744"/>
                  <a:pt x="341322" y="636744"/>
                  <a:pt x="327196" y="636744"/>
                </a:cubicBezTo>
                <a:cubicBezTo>
                  <a:pt x="284817" y="650858"/>
                  <a:pt x="256565" y="672028"/>
                  <a:pt x="242439" y="707313"/>
                </a:cubicBezTo>
                <a:cubicBezTo>
                  <a:pt x="242430" y="707310"/>
                  <a:pt x="242003" y="707167"/>
                  <a:pt x="221250" y="700256"/>
                </a:cubicBezTo>
                <a:cubicBezTo>
                  <a:pt x="214188" y="425073"/>
                  <a:pt x="362473" y="142834"/>
                  <a:pt x="362511" y="142762"/>
                </a:cubicBezTo>
                <a:close/>
                <a:moveTo>
                  <a:pt x="1723364" y="112687"/>
                </a:moveTo>
                <a:cubicBezTo>
                  <a:pt x="1743550" y="115333"/>
                  <a:pt x="1760758" y="129886"/>
                  <a:pt x="1766052" y="156347"/>
                </a:cubicBezTo>
                <a:cubicBezTo>
                  <a:pt x="1766054" y="156361"/>
                  <a:pt x="1766355" y="158999"/>
                  <a:pt x="1822529" y="650276"/>
                </a:cubicBezTo>
                <a:cubicBezTo>
                  <a:pt x="1822529" y="678501"/>
                  <a:pt x="1801350" y="706725"/>
                  <a:pt x="1766052" y="706725"/>
                </a:cubicBezTo>
                <a:cubicBezTo>
                  <a:pt x="1766043" y="706725"/>
                  <a:pt x="1765216" y="706725"/>
                  <a:pt x="1688397" y="706725"/>
                </a:cubicBezTo>
                <a:cubicBezTo>
                  <a:pt x="1709572" y="332816"/>
                  <a:pt x="1533148" y="156409"/>
                  <a:pt x="1533086" y="156347"/>
                </a:cubicBezTo>
                <a:cubicBezTo>
                  <a:pt x="1533096" y="156345"/>
                  <a:pt x="1534390" y="156021"/>
                  <a:pt x="1702516" y="114010"/>
                </a:cubicBezTo>
                <a:cubicBezTo>
                  <a:pt x="1709576" y="112246"/>
                  <a:pt x="1716635" y="111805"/>
                  <a:pt x="1723364" y="112687"/>
                </a:cubicBezTo>
                <a:close/>
                <a:moveTo>
                  <a:pt x="216121" y="52882"/>
                </a:moveTo>
                <a:cubicBezTo>
                  <a:pt x="222948" y="53102"/>
                  <a:pt x="229996" y="54864"/>
                  <a:pt x="237043" y="58387"/>
                </a:cubicBezTo>
                <a:cubicBezTo>
                  <a:pt x="237043" y="58387"/>
                  <a:pt x="237043" y="58387"/>
                  <a:pt x="321609" y="107717"/>
                </a:cubicBezTo>
                <a:cubicBezTo>
                  <a:pt x="321609" y="107717"/>
                  <a:pt x="159524" y="410746"/>
                  <a:pt x="173618" y="706726"/>
                </a:cubicBezTo>
                <a:cubicBezTo>
                  <a:pt x="173618" y="706726"/>
                  <a:pt x="173618" y="706726"/>
                  <a:pt x="39721" y="678538"/>
                </a:cubicBezTo>
                <a:cubicBezTo>
                  <a:pt x="11533" y="678538"/>
                  <a:pt x="-9609" y="650349"/>
                  <a:pt x="4485" y="615113"/>
                </a:cubicBezTo>
                <a:cubicBezTo>
                  <a:pt x="4485" y="615113"/>
                  <a:pt x="4485" y="615113"/>
                  <a:pt x="166571" y="86576"/>
                </a:cubicBezTo>
                <a:cubicBezTo>
                  <a:pt x="177142" y="65434"/>
                  <a:pt x="195640" y="52221"/>
                  <a:pt x="216121" y="52882"/>
                </a:cubicBezTo>
                <a:close/>
                <a:moveTo>
                  <a:pt x="811860" y="637"/>
                </a:moveTo>
                <a:cubicBezTo>
                  <a:pt x="827743" y="-1131"/>
                  <a:pt x="843626" y="637"/>
                  <a:pt x="857745" y="7709"/>
                </a:cubicBezTo>
                <a:cubicBezTo>
                  <a:pt x="857763" y="7717"/>
                  <a:pt x="860458" y="8948"/>
                  <a:pt x="1260115" y="191579"/>
                </a:cubicBezTo>
                <a:cubicBezTo>
                  <a:pt x="1281293" y="205723"/>
                  <a:pt x="1302470" y="212795"/>
                  <a:pt x="1316589" y="212795"/>
                </a:cubicBezTo>
                <a:cubicBezTo>
                  <a:pt x="1358938" y="226937"/>
                  <a:pt x="1507151" y="198657"/>
                  <a:pt x="1507185" y="198651"/>
                </a:cubicBezTo>
                <a:cubicBezTo>
                  <a:pt x="1507263" y="198732"/>
                  <a:pt x="1655423" y="354319"/>
                  <a:pt x="1641309" y="679541"/>
                </a:cubicBezTo>
                <a:cubicBezTo>
                  <a:pt x="1641290" y="679545"/>
                  <a:pt x="1639948" y="679833"/>
                  <a:pt x="1542481" y="700757"/>
                </a:cubicBezTo>
                <a:cubicBezTo>
                  <a:pt x="1542454" y="700730"/>
                  <a:pt x="1535433" y="693697"/>
                  <a:pt x="1535422" y="693685"/>
                </a:cubicBezTo>
                <a:cubicBezTo>
                  <a:pt x="1535404" y="693673"/>
                  <a:pt x="1532978" y="691937"/>
                  <a:pt x="1189524" y="446168"/>
                </a:cubicBezTo>
                <a:cubicBezTo>
                  <a:pt x="1189512" y="446159"/>
                  <a:pt x="1187911" y="444983"/>
                  <a:pt x="977750" y="290586"/>
                </a:cubicBezTo>
                <a:cubicBezTo>
                  <a:pt x="977733" y="290578"/>
                  <a:pt x="976153" y="289858"/>
                  <a:pt x="822449" y="219867"/>
                </a:cubicBezTo>
                <a:cubicBezTo>
                  <a:pt x="822435" y="219874"/>
                  <a:pt x="820645" y="220824"/>
                  <a:pt x="582438" y="347161"/>
                </a:cubicBezTo>
                <a:cubicBezTo>
                  <a:pt x="568320" y="361305"/>
                  <a:pt x="547143" y="361305"/>
                  <a:pt x="525965" y="361305"/>
                </a:cubicBezTo>
                <a:cubicBezTo>
                  <a:pt x="490669" y="361305"/>
                  <a:pt x="462433" y="340089"/>
                  <a:pt x="448315" y="311802"/>
                </a:cubicBezTo>
                <a:cubicBezTo>
                  <a:pt x="420078" y="262298"/>
                  <a:pt x="434196" y="198651"/>
                  <a:pt x="483610" y="170363"/>
                </a:cubicBezTo>
                <a:cubicBezTo>
                  <a:pt x="483624" y="170356"/>
                  <a:pt x="484873" y="169694"/>
                  <a:pt x="603616" y="106715"/>
                </a:cubicBezTo>
                <a:cubicBezTo>
                  <a:pt x="603633" y="106706"/>
                  <a:pt x="605286" y="105770"/>
                  <a:pt x="765976" y="14781"/>
                </a:cubicBezTo>
                <a:cubicBezTo>
                  <a:pt x="780094" y="7709"/>
                  <a:pt x="795977" y="2405"/>
                  <a:pt x="811860" y="6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765" dirty="0">
              <a:ln>
                <a:solidFill>
                  <a:srgbClr val="505050">
                    <a:alpha val="0"/>
                  </a:srgbClr>
                </a:solidFill>
              </a:ln>
              <a:solidFill>
                <a:srgbClr val="505050"/>
              </a:solidFill>
            </a:endParaRPr>
          </a:p>
        </p:txBody>
      </p:sp>
      <p:sp>
        <p:nvSpPr>
          <p:cNvPr id="22" name="3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/>
          <a:lstStyle/>
          <a:p>
            <a:r>
              <a:rPr lang="el-GR" dirty="0" smtClean="0"/>
              <a:t>Πληροφοριακό σύστημα</a:t>
            </a:r>
            <a:endParaRPr lang="el-GR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843808" y="274638"/>
            <a:ext cx="6120680" cy="1143000"/>
          </a:xfrm>
        </p:spPr>
        <p:txBody>
          <a:bodyPr>
            <a:noAutofit/>
          </a:bodyPr>
          <a:lstStyle/>
          <a:p>
            <a:pPr algn="l"/>
            <a:r>
              <a:rPr lang="el-GR" sz="3600" b="1" dirty="0"/>
              <a:t>3 μικρές καθημερινές ιστορίες</a:t>
            </a:r>
            <a:endParaRPr lang="el-G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052" y="1610444"/>
            <a:ext cx="9143999" cy="4914900"/>
          </a:xfrm>
          <a:prstGeom prst="rect">
            <a:avLst/>
          </a:prstGeom>
          <a:blipFill dpi="0" rotWithShape="1">
            <a:blip r:embed="rId3" cstate="print">
              <a:alphaModFix amt="52000"/>
            </a:blip>
            <a:srcRect/>
            <a:tile tx="0" ty="0" sx="100000" sy="100000" flip="none" algn="tl"/>
          </a:blipFill>
        </p:spPr>
      </p:pic>
      <p:sp>
        <p:nvSpPr>
          <p:cNvPr id="9" name="TextBox 8"/>
          <p:cNvSpPr txBox="1"/>
          <p:nvPr/>
        </p:nvSpPr>
        <p:spPr>
          <a:xfrm>
            <a:off x="6169304" y="1762463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/>
              <a:t>Οποιαδήποτε ομοιότητα με πρόσωπα, πράγματα ή καταστάσεις .....είναι εντελώς συμπτωματική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. </a:t>
            </a:r>
            <a:endParaRPr lang="en-US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14605" y="2068106"/>
            <a:ext cx="3696171" cy="3831818"/>
            <a:chOff x="614605" y="2068106"/>
            <a:chExt cx="3696171" cy="3831818"/>
          </a:xfrm>
        </p:grpSpPr>
        <p:sp>
          <p:nvSpPr>
            <p:cNvPr id="12" name="TextBox 11"/>
            <p:cNvSpPr txBox="1"/>
            <p:nvPr/>
          </p:nvSpPr>
          <p:spPr>
            <a:xfrm>
              <a:off x="614605" y="2068106"/>
              <a:ext cx="83193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600" b="1" dirty="0" smtClean="0">
                  <a:solidFill>
                    <a:schemeClr val="tx1">
                      <a:lumMod val="50000"/>
                      <a:lumOff val="50000"/>
                      <a:alpha val="99000"/>
                    </a:schemeClr>
                  </a:solidFill>
                </a:rPr>
                <a:t>3</a:t>
              </a:r>
              <a:endParaRPr lang="en-US" sz="9600" b="1" dirty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21431" y="2852936"/>
              <a:ext cx="3589345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/>
                <a:t>       </a:t>
              </a:r>
              <a:r>
                <a:rPr lang="el-GR" sz="3200" b="1" dirty="0" smtClean="0"/>
                <a:t>μικρές </a:t>
              </a:r>
              <a:r>
                <a:rPr lang="el-GR" sz="3200" b="1" dirty="0"/>
                <a:t>καθημερινές </a:t>
              </a:r>
              <a:r>
                <a:rPr lang="el-GR" sz="3200" b="1" dirty="0" smtClean="0"/>
                <a:t>επενδυτικές ιστορίες, </a:t>
              </a:r>
              <a:r>
                <a:rPr lang="el-GR" sz="3200" b="1" dirty="0"/>
                <a:t>με εμπλεκόμενους όλους εμάς.</a:t>
              </a:r>
              <a:endParaRPr lang="en-US" sz="3200" dirty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672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340768"/>
            <a:ext cx="3779912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7"/>
          <p:cNvSpPr/>
          <p:nvPr/>
        </p:nvSpPr>
        <p:spPr bwMode="auto">
          <a:xfrm>
            <a:off x="179512" y="1340768"/>
            <a:ext cx="1792850" cy="1631493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Bef>
                <a:spcPct val="0"/>
              </a:spcBef>
              <a:spcAft>
                <a:spcPct val="0"/>
              </a:spcAft>
            </a:pPr>
            <a:endParaRPr lang="en-US" sz="1961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28"/>
          <p:cNvSpPr/>
          <p:nvPr/>
        </p:nvSpPr>
        <p:spPr bwMode="auto">
          <a:xfrm>
            <a:off x="1972361" y="1340768"/>
            <a:ext cx="3751767" cy="1631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Aft>
                <a:spcPts val="1176"/>
              </a:spcAft>
            </a:pPr>
            <a:r>
              <a:rPr lang="el-GR" sz="2000" b="1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Πιστοποίηση επάρκειας</a:t>
            </a:r>
            <a:endParaRPr lang="en-US" sz="2000" b="1" dirty="0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  <a:p>
            <a:pPr defTabSz="913770" fontAlgn="base">
              <a:spcAft>
                <a:spcPts val="1176"/>
              </a:spcAft>
            </a:pP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Ενσωματωμένα τεστ επάρκειας για απόκτηση κωδικού πρόσβασης (από ρόλο επενδυτή έως κεντρικού διαχειριστή)</a:t>
            </a:r>
          </a:p>
        </p:txBody>
      </p:sp>
      <p:sp>
        <p:nvSpPr>
          <p:cNvPr id="5" name="Rectangle 7"/>
          <p:cNvSpPr/>
          <p:nvPr/>
        </p:nvSpPr>
        <p:spPr bwMode="auto">
          <a:xfrm>
            <a:off x="198841" y="4899042"/>
            <a:ext cx="1792850" cy="1631493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Bef>
                <a:spcPct val="0"/>
              </a:spcBef>
              <a:spcAft>
                <a:spcPct val="0"/>
              </a:spcAft>
            </a:pPr>
            <a:endParaRPr lang="en-US" sz="1961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7"/>
          <p:cNvSpPr/>
          <p:nvPr/>
        </p:nvSpPr>
        <p:spPr bwMode="auto">
          <a:xfrm>
            <a:off x="198841" y="3098842"/>
            <a:ext cx="1792850" cy="1631493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Bef>
                <a:spcPct val="0"/>
              </a:spcBef>
              <a:spcAft>
                <a:spcPct val="0"/>
              </a:spcAft>
            </a:pPr>
            <a:endParaRPr lang="en-US" sz="1961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28"/>
          <p:cNvSpPr/>
          <p:nvPr/>
        </p:nvSpPr>
        <p:spPr bwMode="auto">
          <a:xfrm>
            <a:off x="1991690" y="3098842"/>
            <a:ext cx="3732438" cy="1631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Aft>
                <a:spcPts val="1176"/>
              </a:spcAft>
            </a:pPr>
            <a:r>
              <a:rPr lang="el-GR" sz="2000" b="1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Ευκολία</a:t>
            </a:r>
          </a:p>
          <a:p>
            <a:pPr defTabSz="913770" fontAlgn="base">
              <a:spcAft>
                <a:spcPts val="1176"/>
              </a:spcAft>
            </a:pP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Τήρηση ηλεκτρονικών αρχείων δικαιολογητικών (</a:t>
            </a:r>
            <a:r>
              <a:rPr lang="en-US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upload)</a:t>
            </a:r>
            <a:endParaRPr lang="en-US" sz="2000" b="1" dirty="0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angle 28"/>
          <p:cNvSpPr/>
          <p:nvPr/>
        </p:nvSpPr>
        <p:spPr bwMode="auto">
          <a:xfrm>
            <a:off x="1979712" y="4893851"/>
            <a:ext cx="3732438" cy="1631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Aft>
                <a:spcPts val="1176"/>
              </a:spcAft>
            </a:pPr>
            <a:r>
              <a:rPr lang="el-GR" sz="2000" b="1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Ενσωμάτωση</a:t>
            </a:r>
            <a:endParaRPr lang="en-US" sz="2000" b="1" dirty="0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  <a:p>
            <a:pPr defTabSz="913770" fontAlgn="base">
              <a:spcAft>
                <a:spcPts val="1176"/>
              </a:spcAft>
            </a:pPr>
            <a:r>
              <a:rPr lang="el-GR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Αυτοματοποιημένη παραγωγή όλων των επιχειρησιακών εντύπων</a:t>
            </a: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3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/>
          <a:lstStyle/>
          <a:p>
            <a:r>
              <a:rPr lang="el-GR" dirty="0" smtClean="0"/>
              <a:t>Πληροφοριακό σύστημα</a:t>
            </a:r>
            <a:endParaRPr lang="el-GR" dirty="0"/>
          </a:p>
        </p:txBody>
      </p:sp>
      <p:pic>
        <p:nvPicPr>
          <p:cNvPr id="20" name="Picture 3" descr="\\MAGNUM\Projects\Microsoft\Cloud Power FY12\Design\ICONS_PNG\Document.png"/>
          <p:cNvPicPr>
            <a:picLocks noChangeAspect="1" noChangeArrowheads="1"/>
          </p:cNvPicPr>
          <p:nvPr/>
        </p:nvPicPr>
        <p:blipFill>
          <a:blip r:embed="rId3" cstate="print">
            <a:lum bright="100000"/>
          </a:blip>
          <a:stretch>
            <a:fillRect/>
          </a:stretch>
        </p:blipFill>
        <p:spPr bwMode="auto">
          <a:xfrm>
            <a:off x="395536" y="5085184"/>
            <a:ext cx="1251994" cy="1251994"/>
          </a:xfrm>
          <a:prstGeom prst="rect">
            <a:avLst/>
          </a:prstGeom>
          <a:noFill/>
        </p:spPr>
      </p:pic>
      <p:sp>
        <p:nvSpPr>
          <p:cNvPr id="24" name="Freeform 5"/>
          <p:cNvSpPr>
            <a:spLocks noChangeAspect="1" noEditPoints="1"/>
          </p:cNvSpPr>
          <p:nvPr/>
        </p:nvSpPr>
        <p:spPr bwMode="auto">
          <a:xfrm>
            <a:off x="611560" y="1844824"/>
            <a:ext cx="817661" cy="695472"/>
          </a:xfrm>
          <a:custGeom>
            <a:avLst/>
            <a:gdLst>
              <a:gd name="T0" fmla="*/ 240 w 400"/>
              <a:gd name="T1" fmla="*/ 84 h 342"/>
              <a:gd name="T2" fmla="*/ 160 w 400"/>
              <a:gd name="T3" fmla="*/ 84 h 342"/>
              <a:gd name="T4" fmla="*/ 136 w 400"/>
              <a:gd name="T5" fmla="*/ 108 h 342"/>
              <a:gd name="T6" fmla="*/ 136 w 400"/>
              <a:gd name="T7" fmla="*/ 217 h 342"/>
              <a:gd name="T8" fmla="*/ 160 w 400"/>
              <a:gd name="T9" fmla="*/ 241 h 342"/>
              <a:gd name="T10" fmla="*/ 160 w 400"/>
              <a:gd name="T11" fmla="*/ 241 h 342"/>
              <a:gd name="T12" fmla="*/ 160 w 400"/>
              <a:gd name="T13" fmla="*/ 318 h 342"/>
              <a:gd name="T14" fmla="*/ 183 w 400"/>
              <a:gd name="T15" fmla="*/ 342 h 342"/>
              <a:gd name="T16" fmla="*/ 217 w 400"/>
              <a:gd name="T17" fmla="*/ 342 h 342"/>
              <a:gd name="T18" fmla="*/ 240 w 400"/>
              <a:gd name="T19" fmla="*/ 318 h 342"/>
              <a:gd name="T20" fmla="*/ 240 w 400"/>
              <a:gd name="T21" fmla="*/ 241 h 342"/>
              <a:gd name="T22" fmla="*/ 240 w 400"/>
              <a:gd name="T23" fmla="*/ 241 h 342"/>
              <a:gd name="T24" fmla="*/ 264 w 400"/>
              <a:gd name="T25" fmla="*/ 217 h 342"/>
              <a:gd name="T26" fmla="*/ 264 w 400"/>
              <a:gd name="T27" fmla="*/ 108 h 342"/>
              <a:gd name="T28" fmla="*/ 240 w 400"/>
              <a:gd name="T29" fmla="*/ 84 h 342"/>
              <a:gd name="T30" fmla="*/ 200 w 400"/>
              <a:gd name="T31" fmla="*/ 0 h 342"/>
              <a:gd name="T32" fmla="*/ 238 w 400"/>
              <a:gd name="T33" fmla="*/ 38 h 342"/>
              <a:gd name="T34" fmla="*/ 200 w 400"/>
              <a:gd name="T35" fmla="*/ 77 h 342"/>
              <a:gd name="T36" fmla="*/ 162 w 400"/>
              <a:gd name="T37" fmla="*/ 38 h 342"/>
              <a:gd name="T38" fmla="*/ 200 w 400"/>
              <a:gd name="T39" fmla="*/ 0 h 342"/>
              <a:gd name="T40" fmla="*/ 380 w 400"/>
              <a:gd name="T41" fmla="*/ 93 h 342"/>
              <a:gd name="T42" fmla="*/ 311 w 400"/>
              <a:gd name="T43" fmla="*/ 93 h 342"/>
              <a:gd name="T44" fmla="*/ 291 w 400"/>
              <a:gd name="T45" fmla="*/ 113 h 342"/>
              <a:gd name="T46" fmla="*/ 291 w 400"/>
              <a:gd name="T47" fmla="*/ 207 h 342"/>
              <a:gd name="T48" fmla="*/ 311 w 400"/>
              <a:gd name="T49" fmla="*/ 227 h 342"/>
              <a:gd name="T50" fmla="*/ 311 w 400"/>
              <a:gd name="T51" fmla="*/ 227 h 342"/>
              <a:gd name="T52" fmla="*/ 311 w 400"/>
              <a:gd name="T53" fmla="*/ 294 h 342"/>
              <a:gd name="T54" fmla="*/ 330 w 400"/>
              <a:gd name="T55" fmla="*/ 314 h 342"/>
              <a:gd name="T56" fmla="*/ 360 w 400"/>
              <a:gd name="T57" fmla="*/ 314 h 342"/>
              <a:gd name="T58" fmla="*/ 380 w 400"/>
              <a:gd name="T59" fmla="*/ 294 h 342"/>
              <a:gd name="T60" fmla="*/ 380 w 400"/>
              <a:gd name="T61" fmla="*/ 227 h 342"/>
              <a:gd name="T62" fmla="*/ 380 w 400"/>
              <a:gd name="T63" fmla="*/ 227 h 342"/>
              <a:gd name="T64" fmla="*/ 400 w 400"/>
              <a:gd name="T65" fmla="*/ 207 h 342"/>
              <a:gd name="T66" fmla="*/ 400 w 400"/>
              <a:gd name="T67" fmla="*/ 113 h 342"/>
              <a:gd name="T68" fmla="*/ 380 w 400"/>
              <a:gd name="T69" fmla="*/ 93 h 342"/>
              <a:gd name="T70" fmla="*/ 345 w 400"/>
              <a:gd name="T71" fmla="*/ 21 h 342"/>
              <a:gd name="T72" fmla="*/ 378 w 400"/>
              <a:gd name="T73" fmla="*/ 54 h 342"/>
              <a:gd name="T74" fmla="*/ 345 w 400"/>
              <a:gd name="T75" fmla="*/ 87 h 342"/>
              <a:gd name="T76" fmla="*/ 313 w 400"/>
              <a:gd name="T77" fmla="*/ 54 h 342"/>
              <a:gd name="T78" fmla="*/ 345 w 400"/>
              <a:gd name="T79" fmla="*/ 21 h 342"/>
              <a:gd name="T80" fmla="*/ 89 w 400"/>
              <a:gd name="T81" fmla="*/ 93 h 342"/>
              <a:gd name="T82" fmla="*/ 20 w 400"/>
              <a:gd name="T83" fmla="*/ 93 h 342"/>
              <a:gd name="T84" fmla="*/ 0 w 400"/>
              <a:gd name="T85" fmla="*/ 113 h 342"/>
              <a:gd name="T86" fmla="*/ 0 w 400"/>
              <a:gd name="T87" fmla="*/ 207 h 342"/>
              <a:gd name="T88" fmla="*/ 20 w 400"/>
              <a:gd name="T89" fmla="*/ 227 h 342"/>
              <a:gd name="T90" fmla="*/ 20 w 400"/>
              <a:gd name="T91" fmla="*/ 227 h 342"/>
              <a:gd name="T92" fmla="*/ 20 w 400"/>
              <a:gd name="T93" fmla="*/ 294 h 342"/>
              <a:gd name="T94" fmla="*/ 40 w 400"/>
              <a:gd name="T95" fmla="*/ 314 h 342"/>
              <a:gd name="T96" fmla="*/ 70 w 400"/>
              <a:gd name="T97" fmla="*/ 314 h 342"/>
              <a:gd name="T98" fmla="*/ 89 w 400"/>
              <a:gd name="T99" fmla="*/ 294 h 342"/>
              <a:gd name="T100" fmla="*/ 89 w 400"/>
              <a:gd name="T101" fmla="*/ 227 h 342"/>
              <a:gd name="T102" fmla="*/ 89 w 400"/>
              <a:gd name="T103" fmla="*/ 227 h 342"/>
              <a:gd name="T104" fmla="*/ 109 w 400"/>
              <a:gd name="T105" fmla="*/ 207 h 342"/>
              <a:gd name="T106" fmla="*/ 109 w 400"/>
              <a:gd name="T107" fmla="*/ 113 h 342"/>
              <a:gd name="T108" fmla="*/ 89 w 400"/>
              <a:gd name="T109" fmla="*/ 93 h 342"/>
              <a:gd name="T110" fmla="*/ 55 w 400"/>
              <a:gd name="T111" fmla="*/ 21 h 342"/>
              <a:gd name="T112" fmla="*/ 87 w 400"/>
              <a:gd name="T113" fmla="*/ 54 h 342"/>
              <a:gd name="T114" fmla="*/ 55 w 400"/>
              <a:gd name="T115" fmla="*/ 87 h 342"/>
              <a:gd name="T116" fmla="*/ 22 w 400"/>
              <a:gd name="T117" fmla="*/ 54 h 342"/>
              <a:gd name="T118" fmla="*/ 55 w 400"/>
              <a:gd name="T119" fmla="*/ 2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" h="342">
                <a:moveTo>
                  <a:pt x="240" y="84"/>
                </a:moveTo>
                <a:cubicBezTo>
                  <a:pt x="160" y="84"/>
                  <a:pt x="160" y="84"/>
                  <a:pt x="160" y="84"/>
                </a:cubicBezTo>
                <a:cubicBezTo>
                  <a:pt x="147" y="84"/>
                  <a:pt x="136" y="95"/>
                  <a:pt x="136" y="108"/>
                </a:cubicBezTo>
                <a:cubicBezTo>
                  <a:pt x="136" y="217"/>
                  <a:pt x="136" y="217"/>
                  <a:pt x="136" y="217"/>
                </a:cubicBezTo>
                <a:cubicBezTo>
                  <a:pt x="136" y="230"/>
                  <a:pt x="147" y="241"/>
                  <a:pt x="160" y="241"/>
                </a:cubicBezTo>
                <a:cubicBezTo>
                  <a:pt x="160" y="241"/>
                  <a:pt x="160" y="241"/>
                  <a:pt x="160" y="241"/>
                </a:cubicBezTo>
                <a:cubicBezTo>
                  <a:pt x="160" y="318"/>
                  <a:pt x="160" y="318"/>
                  <a:pt x="160" y="318"/>
                </a:cubicBezTo>
                <a:cubicBezTo>
                  <a:pt x="160" y="331"/>
                  <a:pt x="170" y="342"/>
                  <a:pt x="183" y="342"/>
                </a:cubicBezTo>
                <a:cubicBezTo>
                  <a:pt x="217" y="342"/>
                  <a:pt x="217" y="342"/>
                  <a:pt x="217" y="342"/>
                </a:cubicBezTo>
                <a:cubicBezTo>
                  <a:pt x="230" y="342"/>
                  <a:pt x="240" y="331"/>
                  <a:pt x="240" y="318"/>
                </a:cubicBezTo>
                <a:cubicBezTo>
                  <a:pt x="240" y="241"/>
                  <a:pt x="240" y="241"/>
                  <a:pt x="240" y="241"/>
                </a:cubicBezTo>
                <a:cubicBezTo>
                  <a:pt x="240" y="241"/>
                  <a:pt x="240" y="241"/>
                  <a:pt x="240" y="241"/>
                </a:cubicBezTo>
                <a:cubicBezTo>
                  <a:pt x="253" y="241"/>
                  <a:pt x="264" y="230"/>
                  <a:pt x="264" y="217"/>
                </a:cubicBezTo>
                <a:cubicBezTo>
                  <a:pt x="264" y="108"/>
                  <a:pt x="264" y="108"/>
                  <a:pt x="264" y="108"/>
                </a:cubicBezTo>
                <a:cubicBezTo>
                  <a:pt x="264" y="95"/>
                  <a:pt x="253" y="84"/>
                  <a:pt x="240" y="84"/>
                </a:cubicBezTo>
                <a:close/>
                <a:moveTo>
                  <a:pt x="200" y="0"/>
                </a:moveTo>
                <a:cubicBezTo>
                  <a:pt x="221" y="0"/>
                  <a:pt x="238" y="17"/>
                  <a:pt x="238" y="38"/>
                </a:cubicBezTo>
                <a:cubicBezTo>
                  <a:pt x="238" y="59"/>
                  <a:pt x="221" y="77"/>
                  <a:pt x="200" y="77"/>
                </a:cubicBezTo>
                <a:cubicBezTo>
                  <a:pt x="179" y="77"/>
                  <a:pt x="162" y="59"/>
                  <a:pt x="162" y="38"/>
                </a:cubicBezTo>
                <a:cubicBezTo>
                  <a:pt x="162" y="17"/>
                  <a:pt x="179" y="0"/>
                  <a:pt x="200" y="0"/>
                </a:cubicBezTo>
                <a:close/>
                <a:moveTo>
                  <a:pt x="380" y="93"/>
                </a:moveTo>
                <a:cubicBezTo>
                  <a:pt x="311" y="93"/>
                  <a:pt x="311" y="93"/>
                  <a:pt x="311" y="93"/>
                </a:cubicBezTo>
                <a:cubicBezTo>
                  <a:pt x="300" y="93"/>
                  <a:pt x="291" y="102"/>
                  <a:pt x="291" y="113"/>
                </a:cubicBezTo>
                <a:cubicBezTo>
                  <a:pt x="291" y="207"/>
                  <a:pt x="291" y="207"/>
                  <a:pt x="291" y="207"/>
                </a:cubicBezTo>
                <a:cubicBezTo>
                  <a:pt x="291" y="218"/>
                  <a:pt x="300" y="227"/>
                  <a:pt x="311" y="227"/>
                </a:cubicBezTo>
                <a:cubicBezTo>
                  <a:pt x="311" y="227"/>
                  <a:pt x="311" y="227"/>
                  <a:pt x="311" y="227"/>
                </a:cubicBezTo>
                <a:cubicBezTo>
                  <a:pt x="311" y="294"/>
                  <a:pt x="311" y="294"/>
                  <a:pt x="311" y="294"/>
                </a:cubicBezTo>
                <a:cubicBezTo>
                  <a:pt x="311" y="305"/>
                  <a:pt x="320" y="314"/>
                  <a:pt x="330" y="314"/>
                </a:cubicBezTo>
                <a:cubicBezTo>
                  <a:pt x="360" y="314"/>
                  <a:pt x="360" y="314"/>
                  <a:pt x="360" y="314"/>
                </a:cubicBezTo>
                <a:cubicBezTo>
                  <a:pt x="371" y="314"/>
                  <a:pt x="380" y="305"/>
                  <a:pt x="380" y="294"/>
                </a:cubicBezTo>
                <a:cubicBezTo>
                  <a:pt x="380" y="227"/>
                  <a:pt x="380" y="227"/>
                  <a:pt x="380" y="227"/>
                </a:cubicBezTo>
                <a:cubicBezTo>
                  <a:pt x="380" y="227"/>
                  <a:pt x="380" y="227"/>
                  <a:pt x="380" y="227"/>
                </a:cubicBezTo>
                <a:cubicBezTo>
                  <a:pt x="391" y="227"/>
                  <a:pt x="400" y="218"/>
                  <a:pt x="400" y="207"/>
                </a:cubicBezTo>
                <a:cubicBezTo>
                  <a:pt x="400" y="113"/>
                  <a:pt x="400" y="113"/>
                  <a:pt x="400" y="113"/>
                </a:cubicBezTo>
                <a:cubicBezTo>
                  <a:pt x="400" y="102"/>
                  <a:pt x="391" y="93"/>
                  <a:pt x="380" y="93"/>
                </a:cubicBezTo>
                <a:close/>
                <a:moveTo>
                  <a:pt x="345" y="21"/>
                </a:moveTo>
                <a:cubicBezTo>
                  <a:pt x="363" y="21"/>
                  <a:pt x="378" y="36"/>
                  <a:pt x="378" y="54"/>
                </a:cubicBezTo>
                <a:cubicBezTo>
                  <a:pt x="378" y="72"/>
                  <a:pt x="363" y="87"/>
                  <a:pt x="345" y="87"/>
                </a:cubicBezTo>
                <a:cubicBezTo>
                  <a:pt x="327" y="87"/>
                  <a:pt x="313" y="72"/>
                  <a:pt x="313" y="54"/>
                </a:cubicBezTo>
                <a:cubicBezTo>
                  <a:pt x="313" y="36"/>
                  <a:pt x="327" y="21"/>
                  <a:pt x="345" y="21"/>
                </a:cubicBezTo>
                <a:close/>
                <a:moveTo>
                  <a:pt x="89" y="93"/>
                </a:moveTo>
                <a:cubicBezTo>
                  <a:pt x="20" y="93"/>
                  <a:pt x="20" y="93"/>
                  <a:pt x="20" y="93"/>
                </a:cubicBezTo>
                <a:cubicBezTo>
                  <a:pt x="9" y="93"/>
                  <a:pt x="0" y="102"/>
                  <a:pt x="0" y="11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8"/>
                  <a:pt x="9" y="227"/>
                  <a:pt x="20" y="227"/>
                </a:cubicBezTo>
                <a:cubicBezTo>
                  <a:pt x="20" y="227"/>
                  <a:pt x="20" y="227"/>
                  <a:pt x="20" y="227"/>
                </a:cubicBezTo>
                <a:cubicBezTo>
                  <a:pt x="20" y="294"/>
                  <a:pt x="20" y="294"/>
                  <a:pt x="20" y="294"/>
                </a:cubicBezTo>
                <a:cubicBezTo>
                  <a:pt x="20" y="305"/>
                  <a:pt x="29" y="314"/>
                  <a:pt x="40" y="314"/>
                </a:cubicBezTo>
                <a:cubicBezTo>
                  <a:pt x="70" y="314"/>
                  <a:pt x="70" y="314"/>
                  <a:pt x="70" y="314"/>
                </a:cubicBezTo>
                <a:cubicBezTo>
                  <a:pt x="80" y="314"/>
                  <a:pt x="89" y="305"/>
                  <a:pt x="89" y="294"/>
                </a:cubicBezTo>
                <a:cubicBezTo>
                  <a:pt x="89" y="227"/>
                  <a:pt x="89" y="227"/>
                  <a:pt x="89" y="227"/>
                </a:cubicBezTo>
                <a:cubicBezTo>
                  <a:pt x="89" y="227"/>
                  <a:pt x="89" y="227"/>
                  <a:pt x="89" y="227"/>
                </a:cubicBezTo>
                <a:cubicBezTo>
                  <a:pt x="100" y="227"/>
                  <a:pt x="109" y="218"/>
                  <a:pt x="109" y="207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9" y="102"/>
                  <a:pt x="100" y="93"/>
                  <a:pt x="89" y="93"/>
                </a:cubicBezTo>
                <a:close/>
                <a:moveTo>
                  <a:pt x="55" y="21"/>
                </a:moveTo>
                <a:cubicBezTo>
                  <a:pt x="73" y="21"/>
                  <a:pt x="87" y="36"/>
                  <a:pt x="87" y="54"/>
                </a:cubicBezTo>
                <a:cubicBezTo>
                  <a:pt x="87" y="72"/>
                  <a:pt x="73" y="87"/>
                  <a:pt x="55" y="87"/>
                </a:cubicBezTo>
                <a:cubicBezTo>
                  <a:pt x="37" y="87"/>
                  <a:pt x="22" y="72"/>
                  <a:pt x="22" y="54"/>
                </a:cubicBezTo>
                <a:cubicBezTo>
                  <a:pt x="22" y="36"/>
                  <a:pt x="37" y="21"/>
                  <a:pt x="55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/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srgbClr val="000000"/>
              </a:solidFill>
              <a:latin typeface="Segoe UI"/>
            </a:endParaRPr>
          </a:p>
        </p:txBody>
      </p:sp>
      <p:grpSp>
        <p:nvGrpSpPr>
          <p:cNvPr id="25" name="Group 4"/>
          <p:cNvGrpSpPr/>
          <p:nvPr/>
        </p:nvGrpSpPr>
        <p:grpSpPr>
          <a:xfrm>
            <a:off x="683568" y="3356992"/>
            <a:ext cx="720080" cy="1008112"/>
            <a:chOff x="4324767" y="2348195"/>
            <a:chExt cx="352761" cy="496342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387448" y="2348195"/>
              <a:ext cx="228857" cy="107869"/>
            </a:xfrm>
            <a:custGeom>
              <a:avLst/>
              <a:gdLst>
                <a:gd name="T0" fmla="*/ 131 w 131"/>
                <a:gd name="T1" fmla="*/ 60 h 62"/>
                <a:gd name="T2" fmla="*/ 120 w 131"/>
                <a:gd name="T3" fmla="*/ 47 h 62"/>
                <a:gd name="T4" fmla="*/ 90 w 131"/>
                <a:gd name="T5" fmla="*/ 43 h 62"/>
                <a:gd name="T6" fmla="*/ 90 w 131"/>
                <a:gd name="T7" fmla="*/ 25 h 62"/>
                <a:gd name="T8" fmla="*/ 78 w 131"/>
                <a:gd name="T9" fmla="*/ 12 h 62"/>
                <a:gd name="T10" fmla="*/ 65 w 131"/>
                <a:gd name="T11" fmla="*/ 0 h 62"/>
                <a:gd name="T12" fmla="*/ 52 w 131"/>
                <a:gd name="T13" fmla="*/ 12 h 62"/>
                <a:gd name="T14" fmla="*/ 41 w 131"/>
                <a:gd name="T15" fmla="*/ 25 h 62"/>
                <a:gd name="T16" fmla="*/ 41 w 131"/>
                <a:gd name="T17" fmla="*/ 43 h 62"/>
                <a:gd name="T18" fmla="*/ 10 w 131"/>
                <a:gd name="T19" fmla="*/ 47 h 62"/>
                <a:gd name="T20" fmla="*/ 0 w 131"/>
                <a:gd name="T21" fmla="*/ 60 h 62"/>
                <a:gd name="T22" fmla="*/ 1 w 131"/>
                <a:gd name="T23" fmla="*/ 62 h 62"/>
                <a:gd name="T24" fmla="*/ 65 w 131"/>
                <a:gd name="T25" fmla="*/ 62 h 62"/>
                <a:gd name="T26" fmla="*/ 129 w 131"/>
                <a:gd name="T27" fmla="*/ 62 h 62"/>
                <a:gd name="T28" fmla="*/ 131 w 131"/>
                <a:gd name="T29" fmla="*/ 60 h 62"/>
                <a:gd name="T30" fmla="*/ 65 w 131"/>
                <a:gd name="T31" fmla="*/ 17 h 62"/>
                <a:gd name="T32" fmla="*/ 59 w 131"/>
                <a:gd name="T33" fmla="*/ 11 h 62"/>
                <a:gd name="T34" fmla="*/ 65 w 131"/>
                <a:gd name="T35" fmla="*/ 5 h 62"/>
                <a:gd name="T36" fmla="*/ 71 w 131"/>
                <a:gd name="T37" fmla="*/ 11 h 62"/>
                <a:gd name="T38" fmla="*/ 65 w 131"/>
                <a:gd name="T39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62">
                  <a:moveTo>
                    <a:pt x="131" y="60"/>
                  </a:moveTo>
                  <a:cubicBezTo>
                    <a:pt x="131" y="54"/>
                    <a:pt x="125" y="48"/>
                    <a:pt x="120" y="47"/>
                  </a:cubicBezTo>
                  <a:cubicBezTo>
                    <a:pt x="116" y="46"/>
                    <a:pt x="90" y="43"/>
                    <a:pt x="90" y="4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78" y="21"/>
                    <a:pt x="78" y="12"/>
                    <a:pt x="78" y="12"/>
                  </a:cubicBezTo>
                  <a:cubicBezTo>
                    <a:pt x="78" y="5"/>
                    <a:pt x="72" y="0"/>
                    <a:pt x="65" y="0"/>
                  </a:cubicBezTo>
                  <a:cubicBezTo>
                    <a:pt x="58" y="0"/>
                    <a:pt x="52" y="5"/>
                    <a:pt x="52" y="12"/>
                  </a:cubicBezTo>
                  <a:cubicBezTo>
                    <a:pt x="52" y="12"/>
                    <a:pt x="52" y="21"/>
                    <a:pt x="41" y="25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14" y="46"/>
                    <a:pt x="10" y="47"/>
                  </a:cubicBezTo>
                  <a:cubicBezTo>
                    <a:pt x="6" y="48"/>
                    <a:pt x="0" y="54"/>
                    <a:pt x="0" y="60"/>
                  </a:cubicBezTo>
                  <a:cubicBezTo>
                    <a:pt x="0" y="60"/>
                    <a:pt x="0" y="62"/>
                    <a:pt x="1" y="62"/>
                  </a:cubicBezTo>
                  <a:cubicBezTo>
                    <a:pt x="3" y="62"/>
                    <a:pt x="65" y="62"/>
                    <a:pt x="65" y="62"/>
                  </a:cubicBezTo>
                  <a:cubicBezTo>
                    <a:pt x="65" y="62"/>
                    <a:pt x="127" y="62"/>
                    <a:pt x="129" y="62"/>
                  </a:cubicBezTo>
                  <a:cubicBezTo>
                    <a:pt x="131" y="62"/>
                    <a:pt x="131" y="60"/>
                    <a:pt x="131" y="60"/>
                  </a:cubicBezTo>
                  <a:close/>
                  <a:moveTo>
                    <a:pt x="65" y="17"/>
                  </a:moveTo>
                  <a:cubicBezTo>
                    <a:pt x="62" y="17"/>
                    <a:pt x="59" y="15"/>
                    <a:pt x="59" y="11"/>
                  </a:cubicBezTo>
                  <a:cubicBezTo>
                    <a:pt x="59" y="8"/>
                    <a:pt x="62" y="5"/>
                    <a:pt x="65" y="5"/>
                  </a:cubicBezTo>
                  <a:cubicBezTo>
                    <a:pt x="69" y="5"/>
                    <a:pt x="71" y="8"/>
                    <a:pt x="71" y="11"/>
                  </a:cubicBezTo>
                  <a:cubicBezTo>
                    <a:pt x="71" y="15"/>
                    <a:pt x="69" y="17"/>
                    <a:pt x="65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1836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4324767" y="2381722"/>
              <a:ext cx="352761" cy="462815"/>
            </a:xfrm>
            <a:custGeom>
              <a:avLst/>
              <a:gdLst>
                <a:gd name="T0" fmla="*/ 187 w 202"/>
                <a:gd name="T1" fmla="*/ 0 h 266"/>
                <a:gd name="T2" fmla="*/ 122 w 202"/>
                <a:gd name="T3" fmla="*/ 0 h 266"/>
                <a:gd name="T4" fmla="*/ 127 w 202"/>
                <a:gd name="T5" fmla="*/ 2 h 266"/>
                <a:gd name="T6" fmla="*/ 129 w 202"/>
                <a:gd name="T7" fmla="*/ 3 h 266"/>
                <a:gd name="T8" fmla="*/ 129 w 202"/>
                <a:gd name="T9" fmla="*/ 20 h 266"/>
                <a:gd name="T10" fmla="*/ 189 w 202"/>
                <a:gd name="T11" fmla="*/ 20 h 266"/>
                <a:gd name="T12" fmla="*/ 189 w 202"/>
                <a:gd name="T13" fmla="*/ 242 h 266"/>
                <a:gd name="T14" fmla="*/ 13 w 202"/>
                <a:gd name="T15" fmla="*/ 242 h 266"/>
                <a:gd name="T16" fmla="*/ 13 w 202"/>
                <a:gd name="T17" fmla="*/ 20 h 266"/>
                <a:gd name="T18" fmla="*/ 73 w 202"/>
                <a:gd name="T19" fmla="*/ 20 h 266"/>
                <a:gd name="T20" fmla="*/ 73 w 202"/>
                <a:gd name="T21" fmla="*/ 3 h 266"/>
                <a:gd name="T22" fmla="*/ 76 w 202"/>
                <a:gd name="T23" fmla="*/ 2 h 266"/>
                <a:gd name="T24" fmla="*/ 80 w 202"/>
                <a:gd name="T25" fmla="*/ 0 h 266"/>
                <a:gd name="T26" fmla="*/ 15 w 202"/>
                <a:gd name="T27" fmla="*/ 0 h 266"/>
                <a:gd name="T28" fmla="*/ 0 w 202"/>
                <a:gd name="T29" fmla="*/ 15 h 266"/>
                <a:gd name="T30" fmla="*/ 0 w 202"/>
                <a:gd name="T31" fmla="*/ 251 h 266"/>
                <a:gd name="T32" fmla="*/ 15 w 202"/>
                <a:gd name="T33" fmla="*/ 266 h 266"/>
                <a:gd name="T34" fmla="*/ 187 w 202"/>
                <a:gd name="T35" fmla="*/ 266 h 266"/>
                <a:gd name="T36" fmla="*/ 202 w 202"/>
                <a:gd name="T37" fmla="*/ 251 h 266"/>
                <a:gd name="T38" fmla="*/ 202 w 202"/>
                <a:gd name="T39" fmla="*/ 15 h 266"/>
                <a:gd name="T40" fmla="*/ 187 w 202"/>
                <a:gd name="T4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2" h="266">
                  <a:moveTo>
                    <a:pt x="187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4" y="1"/>
                    <a:pt x="125" y="2"/>
                    <a:pt x="127" y="2"/>
                  </a:cubicBezTo>
                  <a:cubicBezTo>
                    <a:pt x="129" y="3"/>
                    <a:pt x="129" y="3"/>
                    <a:pt x="129" y="3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89" y="242"/>
                    <a:pt x="189" y="242"/>
                    <a:pt x="189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7" y="2"/>
                    <a:pt x="79" y="1"/>
                    <a:pt x="8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9"/>
                    <a:pt x="7" y="266"/>
                    <a:pt x="15" y="266"/>
                  </a:cubicBezTo>
                  <a:cubicBezTo>
                    <a:pt x="187" y="266"/>
                    <a:pt x="187" y="266"/>
                    <a:pt x="187" y="266"/>
                  </a:cubicBezTo>
                  <a:cubicBezTo>
                    <a:pt x="195" y="266"/>
                    <a:pt x="202" y="259"/>
                    <a:pt x="202" y="251"/>
                  </a:cubicBezTo>
                  <a:cubicBezTo>
                    <a:pt x="202" y="15"/>
                    <a:pt x="202" y="15"/>
                    <a:pt x="202" y="15"/>
                  </a:cubicBezTo>
                  <a:cubicBezTo>
                    <a:pt x="202" y="7"/>
                    <a:pt x="195" y="0"/>
                    <a:pt x="1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1836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387448" y="2496150"/>
              <a:ext cx="87461" cy="78715"/>
            </a:xfrm>
            <a:custGeom>
              <a:avLst/>
              <a:gdLst>
                <a:gd name="T0" fmla="*/ 45 w 50"/>
                <a:gd name="T1" fmla="*/ 1 h 45"/>
                <a:gd name="T2" fmla="*/ 45 w 50"/>
                <a:gd name="T3" fmla="*/ 0 h 45"/>
                <a:gd name="T4" fmla="*/ 45 w 50"/>
                <a:gd name="T5" fmla="*/ 0 h 45"/>
                <a:gd name="T6" fmla="*/ 44 w 50"/>
                <a:gd name="T7" fmla="*/ 0 h 45"/>
                <a:gd name="T8" fmla="*/ 44 w 50"/>
                <a:gd name="T9" fmla="*/ 0 h 45"/>
                <a:gd name="T10" fmla="*/ 44 w 50"/>
                <a:gd name="T11" fmla="*/ 0 h 45"/>
                <a:gd name="T12" fmla="*/ 44 w 50"/>
                <a:gd name="T13" fmla="*/ 0 h 45"/>
                <a:gd name="T14" fmla="*/ 44 w 50"/>
                <a:gd name="T15" fmla="*/ 0 h 45"/>
                <a:gd name="T16" fmla="*/ 43 w 50"/>
                <a:gd name="T17" fmla="*/ 0 h 45"/>
                <a:gd name="T18" fmla="*/ 43 w 50"/>
                <a:gd name="T19" fmla="*/ 0 h 45"/>
                <a:gd name="T20" fmla="*/ 43 w 50"/>
                <a:gd name="T21" fmla="*/ 0 h 45"/>
                <a:gd name="T22" fmla="*/ 43 w 50"/>
                <a:gd name="T23" fmla="*/ 0 h 45"/>
                <a:gd name="T24" fmla="*/ 42 w 50"/>
                <a:gd name="T25" fmla="*/ 0 h 45"/>
                <a:gd name="T26" fmla="*/ 42 w 50"/>
                <a:gd name="T27" fmla="*/ 0 h 45"/>
                <a:gd name="T28" fmla="*/ 42 w 50"/>
                <a:gd name="T29" fmla="*/ 0 h 45"/>
                <a:gd name="T30" fmla="*/ 42 w 50"/>
                <a:gd name="T31" fmla="*/ 0 h 45"/>
                <a:gd name="T32" fmla="*/ 42 w 50"/>
                <a:gd name="T33" fmla="*/ 0 h 45"/>
                <a:gd name="T34" fmla="*/ 42 w 50"/>
                <a:gd name="T35" fmla="*/ 0 h 45"/>
                <a:gd name="T36" fmla="*/ 42 w 50"/>
                <a:gd name="T37" fmla="*/ 0 h 45"/>
                <a:gd name="T38" fmla="*/ 41 w 50"/>
                <a:gd name="T39" fmla="*/ 0 h 45"/>
                <a:gd name="T40" fmla="*/ 41 w 50"/>
                <a:gd name="T41" fmla="*/ 0 h 45"/>
                <a:gd name="T42" fmla="*/ 41 w 50"/>
                <a:gd name="T43" fmla="*/ 0 h 45"/>
                <a:gd name="T44" fmla="*/ 41 w 50"/>
                <a:gd name="T45" fmla="*/ 0 h 45"/>
                <a:gd name="T46" fmla="*/ 41 w 50"/>
                <a:gd name="T47" fmla="*/ 0 h 45"/>
                <a:gd name="T48" fmla="*/ 38 w 50"/>
                <a:gd name="T49" fmla="*/ 3 h 45"/>
                <a:gd name="T50" fmla="*/ 0 w 50"/>
                <a:gd name="T51" fmla="*/ 45 h 45"/>
                <a:gd name="T52" fmla="*/ 42 w 50"/>
                <a:gd name="T53" fmla="*/ 19 h 45"/>
                <a:gd name="T54" fmla="*/ 37 w 50"/>
                <a:gd name="T55" fmla="*/ 24 h 45"/>
                <a:gd name="T56" fmla="*/ 5 w 50"/>
                <a:gd name="T57" fmla="*/ 40 h 45"/>
                <a:gd name="T58" fmla="*/ 32 w 50"/>
                <a:gd name="T59" fmla="*/ 8 h 45"/>
                <a:gd name="T60" fmla="*/ 23 w 50"/>
                <a:gd name="T61" fmla="*/ 19 h 45"/>
                <a:gd name="T62" fmla="*/ 16 w 50"/>
                <a:gd name="T63" fmla="*/ 13 h 45"/>
                <a:gd name="T64" fmla="*/ 16 w 50"/>
                <a:gd name="T65" fmla="*/ 13 h 45"/>
                <a:gd name="T66" fmla="*/ 16 w 50"/>
                <a:gd name="T67" fmla="*/ 12 h 45"/>
                <a:gd name="T68" fmla="*/ 15 w 50"/>
                <a:gd name="T69" fmla="*/ 12 h 45"/>
                <a:gd name="T70" fmla="*/ 15 w 50"/>
                <a:gd name="T71" fmla="*/ 12 h 45"/>
                <a:gd name="T72" fmla="*/ 15 w 50"/>
                <a:gd name="T73" fmla="*/ 12 h 45"/>
                <a:gd name="T74" fmla="*/ 15 w 50"/>
                <a:gd name="T75" fmla="*/ 12 h 45"/>
                <a:gd name="T76" fmla="*/ 14 w 50"/>
                <a:gd name="T77" fmla="*/ 12 h 45"/>
                <a:gd name="T78" fmla="*/ 14 w 50"/>
                <a:gd name="T79" fmla="*/ 12 h 45"/>
                <a:gd name="T80" fmla="*/ 14 w 50"/>
                <a:gd name="T81" fmla="*/ 12 h 45"/>
                <a:gd name="T82" fmla="*/ 14 w 50"/>
                <a:gd name="T83" fmla="*/ 12 h 45"/>
                <a:gd name="T84" fmla="*/ 14 w 50"/>
                <a:gd name="T85" fmla="*/ 12 h 45"/>
                <a:gd name="T86" fmla="*/ 13 w 50"/>
                <a:gd name="T87" fmla="*/ 12 h 45"/>
                <a:gd name="T88" fmla="*/ 13 w 50"/>
                <a:gd name="T89" fmla="*/ 12 h 45"/>
                <a:gd name="T90" fmla="*/ 13 w 50"/>
                <a:gd name="T91" fmla="*/ 12 h 45"/>
                <a:gd name="T92" fmla="*/ 13 w 50"/>
                <a:gd name="T93" fmla="*/ 12 h 45"/>
                <a:gd name="T94" fmla="*/ 12 w 50"/>
                <a:gd name="T95" fmla="*/ 12 h 45"/>
                <a:gd name="T96" fmla="*/ 12 w 50"/>
                <a:gd name="T97" fmla="*/ 12 h 45"/>
                <a:gd name="T98" fmla="*/ 12 w 50"/>
                <a:gd name="T99" fmla="*/ 12 h 45"/>
                <a:gd name="T100" fmla="*/ 12 w 50"/>
                <a:gd name="T101" fmla="*/ 12 h 45"/>
                <a:gd name="T102" fmla="*/ 12 w 50"/>
                <a:gd name="T103" fmla="*/ 12 h 45"/>
                <a:gd name="T104" fmla="*/ 11 w 50"/>
                <a:gd name="T105" fmla="*/ 13 h 45"/>
                <a:gd name="T106" fmla="*/ 11 w 50"/>
                <a:gd name="T107" fmla="*/ 13 h 45"/>
                <a:gd name="T108" fmla="*/ 11 w 50"/>
                <a:gd name="T109" fmla="*/ 13 h 45"/>
                <a:gd name="T110" fmla="*/ 11 w 50"/>
                <a:gd name="T111" fmla="*/ 13 h 45"/>
                <a:gd name="T112" fmla="*/ 11 w 50"/>
                <a:gd name="T113" fmla="*/ 13 h 45"/>
                <a:gd name="T114" fmla="*/ 11 w 50"/>
                <a:gd name="T115" fmla="*/ 13 h 45"/>
                <a:gd name="T116" fmla="*/ 8 w 50"/>
                <a:gd name="T117" fmla="*/ 17 h 45"/>
                <a:gd name="T118" fmla="*/ 14 w 50"/>
                <a:gd name="T119" fmla="*/ 26 h 45"/>
                <a:gd name="T120" fmla="*/ 23 w 50"/>
                <a:gd name="T121" fmla="*/ 35 h 45"/>
                <a:gd name="T122" fmla="*/ 34 w 50"/>
                <a:gd name="T123" fmla="*/ 22 h 45"/>
                <a:gd name="T124" fmla="*/ 48 w 50"/>
                <a:gd name="T12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" h="45">
                  <a:moveTo>
                    <a:pt x="49" y="6"/>
                  </a:moveTo>
                  <a:cubicBezTo>
                    <a:pt x="49" y="6"/>
                    <a:pt x="47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8" y="12"/>
                    <a:pt x="23" y="19"/>
                    <a:pt x="23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8" y="17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8" y="20"/>
                    <a:pt x="11" y="23"/>
                    <a:pt x="14" y="26"/>
                  </a:cubicBezTo>
                  <a:cubicBezTo>
                    <a:pt x="18" y="30"/>
                    <a:pt x="21" y="34"/>
                    <a:pt x="21" y="34"/>
                  </a:cubicBezTo>
                  <a:cubicBezTo>
                    <a:pt x="21" y="34"/>
                    <a:pt x="22" y="35"/>
                    <a:pt x="23" y="35"/>
                  </a:cubicBezTo>
                  <a:cubicBezTo>
                    <a:pt x="25" y="35"/>
                    <a:pt x="26" y="34"/>
                    <a:pt x="26" y="34"/>
                  </a:cubicBezTo>
                  <a:cubicBezTo>
                    <a:pt x="26" y="34"/>
                    <a:pt x="31" y="27"/>
                    <a:pt x="34" y="22"/>
                  </a:cubicBezTo>
                  <a:cubicBezTo>
                    <a:pt x="36" y="20"/>
                    <a:pt x="38" y="18"/>
                    <a:pt x="40" y="16"/>
                  </a:cubicBezTo>
                  <a:cubicBezTo>
                    <a:pt x="43" y="13"/>
                    <a:pt x="47" y="10"/>
                    <a:pt x="48" y="9"/>
                  </a:cubicBezTo>
                  <a:cubicBezTo>
                    <a:pt x="50" y="8"/>
                    <a:pt x="49" y="6"/>
                    <a:pt x="4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1836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4387448" y="2590171"/>
              <a:ext cx="87461" cy="78715"/>
            </a:xfrm>
            <a:custGeom>
              <a:avLst/>
              <a:gdLst>
                <a:gd name="T0" fmla="*/ 45 w 50"/>
                <a:gd name="T1" fmla="*/ 1 h 45"/>
                <a:gd name="T2" fmla="*/ 45 w 50"/>
                <a:gd name="T3" fmla="*/ 1 h 45"/>
                <a:gd name="T4" fmla="*/ 45 w 50"/>
                <a:gd name="T5" fmla="*/ 1 h 45"/>
                <a:gd name="T6" fmla="*/ 44 w 50"/>
                <a:gd name="T7" fmla="*/ 1 h 45"/>
                <a:gd name="T8" fmla="*/ 44 w 50"/>
                <a:gd name="T9" fmla="*/ 1 h 45"/>
                <a:gd name="T10" fmla="*/ 44 w 50"/>
                <a:gd name="T11" fmla="*/ 1 h 45"/>
                <a:gd name="T12" fmla="*/ 44 w 50"/>
                <a:gd name="T13" fmla="*/ 0 h 45"/>
                <a:gd name="T14" fmla="*/ 44 w 50"/>
                <a:gd name="T15" fmla="*/ 0 h 45"/>
                <a:gd name="T16" fmla="*/ 43 w 50"/>
                <a:gd name="T17" fmla="*/ 0 h 45"/>
                <a:gd name="T18" fmla="*/ 43 w 50"/>
                <a:gd name="T19" fmla="*/ 0 h 45"/>
                <a:gd name="T20" fmla="*/ 43 w 50"/>
                <a:gd name="T21" fmla="*/ 0 h 45"/>
                <a:gd name="T22" fmla="*/ 43 w 50"/>
                <a:gd name="T23" fmla="*/ 0 h 45"/>
                <a:gd name="T24" fmla="*/ 42 w 50"/>
                <a:gd name="T25" fmla="*/ 1 h 45"/>
                <a:gd name="T26" fmla="*/ 42 w 50"/>
                <a:gd name="T27" fmla="*/ 1 h 45"/>
                <a:gd name="T28" fmla="*/ 42 w 50"/>
                <a:gd name="T29" fmla="*/ 1 h 45"/>
                <a:gd name="T30" fmla="*/ 42 w 50"/>
                <a:gd name="T31" fmla="*/ 1 h 45"/>
                <a:gd name="T32" fmla="*/ 42 w 50"/>
                <a:gd name="T33" fmla="*/ 1 h 45"/>
                <a:gd name="T34" fmla="*/ 42 w 50"/>
                <a:gd name="T35" fmla="*/ 1 h 45"/>
                <a:gd name="T36" fmla="*/ 42 w 50"/>
                <a:gd name="T37" fmla="*/ 1 h 45"/>
                <a:gd name="T38" fmla="*/ 41 w 50"/>
                <a:gd name="T39" fmla="*/ 1 h 45"/>
                <a:gd name="T40" fmla="*/ 41 w 50"/>
                <a:gd name="T41" fmla="*/ 1 h 45"/>
                <a:gd name="T42" fmla="*/ 41 w 50"/>
                <a:gd name="T43" fmla="*/ 1 h 45"/>
                <a:gd name="T44" fmla="*/ 41 w 50"/>
                <a:gd name="T45" fmla="*/ 1 h 45"/>
                <a:gd name="T46" fmla="*/ 41 w 50"/>
                <a:gd name="T47" fmla="*/ 1 h 45"/>
                <a:gd name="T48" fmla="*/ 38 w 50"/>
                <a:gd name="T49" fmla="*/ 3 h 45"/>
                <a:gd name="T50" fmla="*/ 0 w 50"/>
                <a:gd name="T51" fmla="*/ 45 h 45"/>
                <a:gd name="T52" fmla="*/ 42 w 50"/>
                <a:gd name="T53" fmla="*/ 19 h 45"/>
                <a:gd name="T54" fmla="*/ 37 w 50"/>
                <a:gd name="T55" fmla="*/ 25 h 45"/>
                <a:gd name="T56" fmla="*/ 5 w 50"/>
                <a:gd name="T57" fmla="*/ 40 h 45"/>
                <a:gd name="T58" fmla="*/ 32 w 50"/>
                <a:gd name="T59" fmla="*/ 8 h 45"/>
                <a:gd name="T60" fmla="*/ 23 w 50"/>
                <a:gd name="T61" fmla="*/ 20 h 45"/>
                <a:gd name="T62" fmla="*/ 16 w 50"/>
                <a:gd name="T63" fmla="*/ 13 h 45"/>
                <a:gd name="T64" fmla="*/ 16 w 50"/>
                <a:gd name="T65" fmla="*/ 13 h 45"/>
                <a:gd name="T66" fmla="*/ 16 w 50"/>
                <a:gd name="T67" fmla="*/ 13 h 45"/>
                <a:gd name="T68" fmla="*/ 15 w 50"/>
                <a:gd name="T69" fmla="*/ 13 h 45"/>
                <a:gd name="T70" fmla="*/ 15 w 50"/>
                <a:gd name="T71" fmla="*/ 13 h 45"/>
                <a:gd name="T72" fmla="*/ 15 w 50"/>
                <a:gd name="T73" fmla="*/ 13 h 45"/>
                <a:gd name="T74" fmla="*/ 15 w 50"/>
                <a:gd name="T75" fmla="*/ 13 h 45"/>
                <a:gd name="T76" fmla="*/ 14 w 50"/>
                <a:gd name="T77" fmla="*/ 12 h 45"/>
                <a:gd name="T78" fmla="*/ 14 w 50"/>
                <a:gd name="T79" fmla="*/ 12 h 45"/>
                <a:gd name="T80" fmla="*/ 14 w 50"/>
                <a:gd name="T81" fmla="*/ 12 h 45"/>
                <a:gd name="T82" fmla="*/ 14 w 50"/>
                <a:gd name="T83" fmla="*/ 12 h 45"/>
                <a:gd name="T84" fmla="*/ 14 w 50"/>
                <a:gd name="T85" fmla="*/ 12 h 45"/>
                <a:gd name="T86" fmla="*/ 13 w 50"/>
                <a:gd name="T87" fmla="*/ 12 h 45"/>
                <a:gd name="T88" fmla="*/ 13 w 50"/>
                <a:gd name="T89" fmla="*/ 12 h 45"/>
                <a:gd name="T90" fmla="*/ 13 w 50"/>
                <a:gd name="T91" fmla="*/ 13 h 45"/>
                <a:gd name="T92" fmla="*/ 13 w 50"/>
                <a:gd name="T93" fmla="*/ 13 h 45"/>
                <a:gd name="T94" fmla="*/ 12 w 50"/>
                <a:gd name="T95" fmla="*/ 13 h 45"/>
                <a:gd name="T96" fmla="*/ 12 w 50"/>
                <a:gd name="T97" fmla="*/ 13 h 45"/>
                <a:gd name="T98" fmla="*/ 12 w 50"/>
                <a:gd name="T99" fmla="*/ 13 h 45"/>
                <a:gd name="T100" fmla="*/ 12 w 50"/>
                <a:gd name="T101" fmla="*/ 13 h 45"/>
                <a:gd name="T102" fmla="*/ 12 w 50"/>
                <a:gd name="T103" fmla="*/ 13 h 45"/>
                <a:gd name="T104" fmla="*/ 11 w 50"/>
                <a:gd name="T105" fmla="*/ 13 h 45"/>
                <a:gd name="T106" fmla="*/ 11 w 50"/>
                <a:gd name="T107" fmla="*/ 14 h 45"/>
                <a:gd name="T108" fmla="*/ 11 w 50"/>
                <a:gd name="T109" fmla="*/ 14 h 45"/>
                <a:gd name="T110" fmla="*/ 11 w 50"/>
                <a:gd name="T111" fmla="*/ 14 h 45"/>
                <a:gd name="T112" fmla="*/ 11 w 50"/>
                <a:gd name="T113" fmla="*/ 14 h 45"/>
                <a:gd name="T114" fmla="*/ 11 w 50"/>
                <a:gd name="T115" fmla="*/ 14 h 45"/>
                <a:gd name="T116" fmla="*/ 8 w 50"/>
                <a:gd name="T117" fmla="*/ 18 h 45"/>
                <a:gd name="T118" fmla="*/ 14 w 50"/>
                <a:gd name="T119" fmla="*/ 27 h 45"/>
                <a:gd name="T120" fmla="*/ 23 w 50"/>
                <a:gd name="T121" fmla="*/ 36 h 45"/>
                <a:gd name="T122" fmla="*/ 34 w 50"/>
                <a:gd name="T123" fmla="*/ 23 h 45"/>
                <a:gd name="T124" fmla="*/ 48 w 50"/>
                <a:gd name="T125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" h="45">
                  <a:moveTo>
                    <a:pt x="49" y="6"/>
                  </a:moveTo>
                  <a:cubicBezTo>
                    <a:pt x="49" y="6"/>
                    <a:pt x="47" y="3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21"/>
                    <a:pt x="39" y="23"/>
                    <a:pt x="38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9"/>
                    <a:pt x="32" y="9"/>
                  </a:cubicBezTo>
                  <a:cubicBezTo>
                    <a:pt x="28" y="13"/>
                    <a:pt x="23" y="20"/>
                    <a:pt x="23" y="2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6"/>
                    <a:pt x="9" y="16"/>
                    <a:pt x="8" y="18"/>
                  </a:cubicBezTo>
                  <a:cubicBezTo>
                    <a:pt x="7" y="19"/>
                    <a:pt x="8" y="21"/>
                    <a:pt x="8" y="21"/>
                  </a:cubicBezTo>
                  <a:cubicBezTo>
                    <a:pt x="8" y="21"/>
                    <a:pt x="11" y="24"/>
                    <a:pt x="14" y="27"/>
                  </a:cubicBezTo>
                  <a:cubicBezTo>
                    <a:pt x="18" y="31"/>
                    <a:pt x="21" y="35"/>
                    <a:pt x="21" y="35"/>
                  </a:cubicBezTo>
                  <a:cubicBezTo>
                    <a:pt x="21" y="35"/>
                    <a:pt x="22" y="36"/>
                    <a:pt x="23" y="36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5"/>
                    <a:pt x="31" y="27"/>
                    <a:pt x="34" y="23"/>
                  </a:cubicBezTo>
                  <a:cubicBezTo>
                    <a:pt x="36" y="21"/>
                    <a:pt x="38" y="19"/>
                    <a:pt x="40" y="17"/>
                  </a:cubicBezTo>
                  <a:cubicBezTo>
                    <a:pt x="43" y="14"/>
                    <a:pt x="47" y="11"/>
                    <a:pt x="48" y="10"/>
                  </a:cubicBezTo>
                  <a:cubicBezTo>
                    <a:pt x="50" y="8"/>
                    <a:pt x="49" y="6"/>
                    <a:pt x="4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1836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4387448" y="2686378"/>
              <a:ext cx="87461" cy="77986"/>
            </a:xfrm>
            <a:custGeom>
              <a:avLst/>
              <a:gdLst>
                <a:gd name="T0" fmla="*/ 45 w 50"/>
                <a:gd name="T1" fmla="*/ 1 h 45"/>
                <a:gd name="T2" fmla="*/ 45 w 50"/>
                <a:gd name="T3" fmla="*/ 1 h 45"/>
                <a:gd name="T4" fmla="*/ 45 w 50"/>
                <a:gd name="T5" fmla="*/ 1 h 45"/>
                <a:gd name="T6" fmla="*/ 44 w 50"/>
                <a:gd name="T7" fmla="*/ 0 h 45"/>
                <a:gd name="T8" fmla="*/ 44 w 50"/>
                <a:gd name="T9" fmla="*/ 0 h 45"/>
                <a:gd name="T10" fmla="*/ 44 w 50"/>
                <a:gd name="T11" fmla="*/ 0 h 45"/>
                <a:gd name="T12" fmla="*/ 44 w 50"/>
                <a:gd name="T13" fmla="*/ 0 h 45"/>
                <a:gd name="T14" fmla="*/ 44 w 50"/>
                <a:gd name="T15" fmla="*/ 0 h 45"/>
                <a:gd name="T16" fmla="*/ 43 w 50"/>
                <a:gd name="T17" fmla="*/ 0 h 45"/>
                <a:gd name="T18" fmla="*/ 43 w 50"/>
                <a:gd name="T19" fmla="*/ 0 h 45"/>
                <a:gd name="T20" fmla="*/ 43 w 50"/>
                <a:gd name="T21" fmla="*/ 0 h 45"/>
                <a:gd name="T22" fmla="*/ 43 w 50"/>
                <a:gd name="T23" fmla="*/ 0 h 45"/>
                <a:gd name="T24" fmla="*/ 42 w 50"/>
                <a:gd name="T25" fmla="*/ 0 h 45"/>
                <a:gd name="T26" fmla="*/ 42 w 50"/>
                <a:gd name="T27" fmla="*/ 0 h 45"/>
                <a:gd name="T28" fmla="*/ 42 w 50"/>
                <a:gd name="T29" fmla="*/ 0 h 45"/>
                <a:gd name="T30" fmla="*/ 42 w 50"/>
                <a:gd name="T31" fmla="*/ 0 h 45"/>
                <a:gd name="T32" fmla="*/ 42 w 50"/>
                <a:gd name="T33" fmla="*/ 1 h 45"/>
                <a:gd name="T34" fmla="*/ 42 w 50"/>
                <a:gd name="T35" fmla="*/ 1 h 45"/>
                <a:gd name="T36" fmla="*/ 42 w 50"/>
                <a:gd name="T37" fmla="*/ 1 h 45"/>
                <a:gd name="T38" fmla="*/ 41 w 50"/>
                <a:gd name="T39" fmla="*/ 1 h 45"/>
                <a:gd name="T40" fmla="*/ 41 w 50"/>
                <a:gd name="T41" fmla="*/ 1 h 45"/>
                <a:gd name="T42" fmla="*/ 41 w 50"/>
                <a:gd name="T43" fmla="*/ 1 h 45"/>
                <a:gd name="T44" fmla="*/ 41 w 50"/>
                <a:gd name="T45" fmla="*/ 1 h 45"/>
                <a:gd name="T46" fmla="*/ 41 w 50"/>
                <a:gd name="T47" fmla="*/ 1 h 45"/>
                <a:gd name="T48" fmla="*/ 38 w 50"/>
                <a:gd name="T49" fmla="*/ 3 h 45"/>
                <a:gd name="T50" fmla="*/ 0 w 50"/>
                <a:gd name="T51" fmla="*/ 45 h 45"/>
                <a:gd name="T52" fmla="*/ 42 w 50"/>
                <a:gd name="T53" fmla="*/ 19 h 45"/>
                <a:gd name="T54" fmla="*/ 37 w 50"/>
                <a:gd name="T55" fmla="*/ 25 h 45"/>
                <a:gd name="T56" fmla="*/ 5 w 50"/>
                <a:gd name="T57" fmla="*/ 40 h 45"/>
                <a:gd name="T58" fmla="*/ 32 w 50"/>
                <a:gd name="T59" fmla="*/ 8 h 45"/>
                <a:gd name="T60" fmla="*/ 23 w 50"/>
                <a:gd name="T61" fmla="*/ 20 h 45"/>
                <a:gd name="T62" fmla="*/ 16 w 50"/>
                <a:gd name="T63" fmla="*/ 13 h 45"/>
                <a:gd name="T64" fmla="*/ 16 w 50"/>
                <a:gd name="T65" fmla="*/ 13 h 45"/>
                <a:gd name="T66" fmla="*/ 16 w 50"/>
                <a:gd name="T67" fmla="*/ 13 h 45"/>
                <a:gd name="T68" fmla="*/ 15 w 50"/>
                <a:gd name="T69" fmla="*/ 13 h 45"/>
                <a:gd name="T70" fmla="*/ 15 w 50"/>
                <a:gd name="T71" fmla="*/ 12 h 45"/>
                <a:gd name="T72" fmla="*/ 15 w 50"/>
                <a:gd name="T73" fmla="*/ 12 h 45"/>
                <a:gd name="T74" fmla="*/ 15 w 50"/>
                <a:gd name="T75" fmla="*/ 12 h 45"/>
                <a:gd name="T76" fmla="*/ 14 w 50"/>
                <a:gd name="T77" fmla="*/ 12 h 45"/>
                <a:gd name="T78" fmla="*/ 14 w 50"/>
                <a:gd name="T79" fmla="*/ 12 h 45"/>
                <a:gd name="T80" fmla="*/ 14 w 50"/>
                <a:gd name="T81" fmla="*/ 12 h 45"/>
                <a:gd name="T82" fmla="*/ 14 w 50"/>
                <a:gd name="T83" fmla="*/ 12 h 45"/>
                <a:gd name="T84" fmla="*/ 14 w 50"/>
                <a:gd name="T85" fmla="*/ 12 h 45"/>
                <a:gd name="T86" fmla="*/ 13 w 50"/>
                <a:gd name="T87" fmla="*/ 12 h 45"/>
                <a:gd name="T88" fmla="*/ 13 w 50"/>
                <a:gd name="T89" fmla="*/ 12 h 45"/>
                <a:gd name="T90" fmla="*/ 13 w 50"/>
                <a:gd name="T91" fmla="*/ 12 h 45"/>
                <a:gd name="T92" fmla="*/ 13 w 50"/>
                <a:gd name="T93" fmla="*/ 12 h 45"/>
                <a:gd name="T94" fmla="*/ 12 w 50"/>
                <a:gd name="T95" fmla="*/ 12 h 45"/>
                <a:gd name="T96" fmla="*/ 12 w 50"/>
                <a:gd name="T97" fmla="*/ 12 h 45"/>
                <a:gd name="T98" fmla="*/ 12 w 50"/>
                <a:gd name="T99" fmla="*/ 13 h 45"/>
                <a:gd name="T100" fmla="*/ 12 w 50"/>
                <a:gd name="T101" fmla="*/ 13 h 45"/>
                <a:gd name="T102" fmla="*/ 12 w 50"/>
                <a:gd name="T103" fmla="*/ 13 h 45"/>
                <a:gd name="T104" fmla="*/ 11 w 50"/>
                <a:gd name="T105" fmla="*/ 13 h 45"/>
                <a:gd name="T106" fmla="*/ 11 w 50"/>
                <a:gd name="T107" fmla="*/ 13 h 45"/>
                <a:gd name="T108" fmla="*/ 11 w 50"/>
                <a:gd name="T109" fmla="*/ 13 h 45"/>
                <a:gd name="T110" fmla="*/ 11 w 50"/>
                <a:gd name="T111" fmla="*/ 14 h 45"/>
                <a:gd name="T112" fmla="*/ 11 w 50"/>
                <a:gd name="T113" fmla="*/ 14 h 45"/>
                <a:gd name="T114" fmla="*/ 11 w 50"/>
                <a:gd name="T115" fmla="*/ 14 h 45"/>
                <a:gd name="T116" fmla="*/ 8 w 50"/>
                <a:gd name="T117" fmla="*/ 17 h 45"/>
                <a:gd name="T118" fmla="*/ 14 w 50"/>
                <a:gd name="T119" fmla="*/ 27 h 45"/>
                <a:gd name="T120" fmla="*/ 23 w 50"/>
                <a:gd name="T121" fmla="*/ 36 h 45"/>
                <a:gd name="T122" fmla="*/ 34 w 50"/>
                <a:gd name="T123" fmla="*/ 22 h 45"/>
                <a:gd name="T124" fmla="*/ 48 w 50"/>
                <a:gd name="T125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" h="45">
                  <a:moveTo>
                    <a:pt x="49" y="6"/>
                  </a:moveTo>
                  <a:cubicBezTo>
                    <a:pt x="49" y="6"/>
                    <a:pt x="47" y="3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2"/>
                    <a:pt x="3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21"/>
                    <a:pt x="39" y="22"/>
                    <a:pt x="38" y="24"/>
                  </a:cubicBezTo>
                  <a:cubicBezTo>
                    <a:pt x="37" y="24"/>
                    <a:pt x="37" y="24"/>
                    <a:pt x="37" y="25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8" y="13"/>
                    <a:pt x="23" y="20"/>
                    <a:pt x="23" y="2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8" y="17"/>
                  </a:cubicBezTo>
                  <a:cubicBezTo>
                    <a:pt x="7" y="19"/>
                    <a:pt x="8" y="21"/>
                    <a:pt x="8" y="21"/>
                  </a:cubicBezTo>
                  <a:cubicBezTo>
                    <a:pt x="8" y="21"/>
                    <a:pt x="11" y="23"/>
                    <a:pt x="14" y="27"/>
                  </a:cubicBezTo>
                  <a:cubicBezTo>
                    <a:pt x="18" y="30"/>
                    <a:pt x="21" y="35"/>
                    <a:pt x="21" y="35"/>
                  </a:cubicBezTo>
                  <a:cubicBezTo>
                    <a:pt x="21" y="35"/>
                    <a:pt x="22" y="36"/>
                    <a:pt x="23" y="36"/>
                  </a:cubicBezTo>
                  <a:cubicBezTo>
                    <a:pt x="25" y="36"/>
                    <a:pt x="26" y="34"/>
                    <a:pt x="26" y="34"/>
                  </a:cubicBezTo>
                  <a:cubicBezTo>
                    <a:pt x="26" y="34"/>
                    <a:pt x="31" y="27"/>
                    <a:pt x="34" y="22"/>
                  </a:cubicBezTo>
                  <a:cubicBezTo>
                    <a:pt x="36" y="21"/>
                    <a:pt x="38" y="19"/>
                    <a:pt x="40" y="17"/>
                  </a:cubicBezTo>
                  <a:cubicBezTo>
                    <a:pt x="43" y="14"/>
                    <a:pt x="47" y="11"/>
                    <a:pt x="48" y="10"/>
                  </a:cubicBezTo>
                  <a:cubicBezTo>
                    <a:pt x="50" y="8"/>
                    <a:pt x="49" y="6"/>
                    <a:pt x="4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endParaRPr lang="en-US" sz="1836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19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340768"/>
            <a:ext cx="3779912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/>
          <p:nvPr/>
        </p:nvSpPr>
        <p:spPr bwMode="auto">
          <a:xfrm>
            <a:off x="198841" y="2210055"/>
            <a:ext cx="1792850" cy="3024336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Bef>
                <a:spcPct val="0"/>
              </a:spcBef>
              <a:spcAft>
                <a:spcPct val="0"/>
              </a:spcAft>
            </a:pPr>
            <a:endParaRPr lang="en-US" sz="1961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angle 28"/>
          <p:cNvSpPr/>
          <p:nvPr/>
        </p:nvSpPr>
        <p:spPr bwMode="auto">
          <a:xfrm>
            <a:off x="1979712" y="2204864"/>
            <a:ext cx="3732438" cy="3024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633" tIns="44816" rIns="89633" bIns="4481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70" fontAlgn="base">
              <a:spcAft>
                <a:spcPts val="1176"/>
              </a:spcAft>
            </a:pPr>
            <a:r>
              <a:rPr lang="el-GR" sz="2000" b="1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Τεκμηρίωση γνώσης</a:t>
            </a:r>
          </a:p>
          <a:p>
            <a:pPr defTabSz="913770" fontAlgn="base">
              <a:spcAft>
                <a:spcPts val="1176"/>
              </a:spcAft>
            </a:pPr>
            <a:endParaRPr lang="en-US" sz="2000" b="1" dirty="0" smtClean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  <a:p>
            <a:pPr defTabSz="913770" fontAlgn="base">
              <a:spcAft>
                <a:spcPts val="1176"/>
              </a:spcAft>
            </a:pPr>
            <a:r>
              <a:rPr lang="el-GR" sz="2000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505050"/>
                </a:solidFill>
                <a:ea typeface="Segoe UI" pitchFamily="34" charset="0"/>
                <a:cs typeface="Segoe UI" pitchFamily="34" charset="0"/>
              </a:rPr>
              <a:t>Δημιουργία «βιβλιοθήκης γνώσης» με αρχειοθέτηση και εύκολη πρόσβαση σε αποφάσεις, νόμους, εγκυκλίους, κανονιστικό πλαίσιο</a:t>
            </a:r>
            <a:endParaRPr lang="en-US" sz="2000" dirty="0">
              <a:ln>
                <a:solidFill>
                  <a:srgbClr val="FFFFFF">
                    <a:alpha val="0"/>
                  </a:srgbClr>
                </a:solidFill>
              </a:ln>
              <a:solidFill>
                <a:srgbClr val="505050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3 - Τίτλος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/>
          <a:lstStyle/>
          <a:p>
            <a:r>
              <a:rPr lang="el-GR" dirty="0" smtClean="0"/>
              <a:t>Πληροφοριακό σύστημα</a:t>
            </a:r>
            <a:endParaRPr lang="el-GR" dirty="0"/>
          </a:p>
        </p:txBody>
      </p:sp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1277387" cy="954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Τίτλος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/>
          <a:lstStyle/>
          <a:p>
            <a:r>
              <a:rPr lang="el-GR" dirty="0" smtClean="0">
                <a:solidFill>
                  <a:schemeClr val="accent6">
                    <a:lumMod val="50000"/>
                  </a:schemeClr>
                </a:solidFill>
              </a:rPr>
              <a:t>Ευχαριστώ για την προσοχή σας</a:t>
            </a:r>
            <a:endParaRPr lang="el-GR" dirty="0"/>
          </a:p>
        </p:txBody>
      </p:sp>
      <p:sp>
        <p:nvSpPr>
          <p:cNvPr id="6" name="5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843808" y="274638"/>
            <a:ext cx="6120680" cy="1143000"/>
          </a:xfrm>
        </p:spPr>
        <p:txBody>
          <a:bodyPr>
            <a:noAutofit/>
          </a:bodyPr>
          <a:lstStyle/>
          <a:p>
            <a:pPr algn="l"/>
            <a:r>
              <a:rPr lang="el-GR" sz="3600" b="1" dirty="0"/>
              <a:t>3 μικρές καθημερινές ιστορίες</a:t>
            </a:r>
            <a:endParaRPr lang="el-G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052" y="1610444"/>
            <a:ext cx="9143999" cy="4914900"/>
          </a:xfrm>
          <a:prstGeom prst="rect">
            <a:avLst/>
          </a:prstGeom>
          <a:blipFill dpi="0" rotWithShape="1">
            <a:blip r:embed="rId3" cstate="print">
              <a:alphaModFix amt="52000"/>
            </a:blip>
            <a:srcRect/>
            <a:tile tx="0" ty="0" sx="100000" sy="100000" flip="none" algn="tl"/>
          </a:blipFill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96" t="13212" r="46140" b="-1"/>
          <a:stretch/>
        </p:blipFill>
        <p:spPr>
          <a:xfrm>
            <a:off x="4594860" y="1610445"/>
            <a:ext cx="1234440" cy="16313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69304" y="1762463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/>
              <a:t>Οποιαδήποτε ομοιότητα με πρόσωπα, πράγματα ή καταστάσεις .....είναι εντελώς </a:t>
            </a:r>
            <a:r>
              <a:rPr lang="el-GR" b="1" dirty="0" err="1"/>
              <a:t>συμπτωματική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. </a:t>
            </a:r>
            <a:endParaRPr lang="en-US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5157192"/>
            <a:ext cx="358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DEMAXIMUM AE</a:t>
            </a:r>
            <a:endParaRPr lang="en-US" sz="3200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611560" y="3501008"/>
            <a:ext cx="8319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600" b="1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1</a:t>
            </a:r>
            <a:endParaRPr lang="en-US" sz="9600" b="1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2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843808" y="274638"/>
            <a:ext cx="6120680" cy="1143000"/>
          </a:xfrm>
        </p:spPr>
        <p:txBody>
          <a:bodyPr>
            <a:noAutofit/>
          </a:bodyPr>
          <a:lstStyle/>
          <a:p>
            <a:pPr algn="l"/>
            <a:r>
              <a:rPr lang="el-GR" sz="3600" b="1" dirty="0"/>
              <a:t>3 μικρές καθημερινές ιστορίες</a:t>
            </a:r>
            <a:endParaRPr lang="el-G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052" y="1610444"/>
            <a:ext cx="9143999" cy="4914900"/>
          </a:xfrm>
          <a:prstGeom prst="rect">
            <a:avLst/>
          </a:prstGeom>
          <a:blipFill dpi="0" rotWithShape="1">
            <a:blip r:embed="rId3" cstate="print">
              <a:alphaModFix amt="52000"/>
            </a:blip>
            <a:srcRect/>
            <a:tile tx="0" ty="0" sx="100000" sy="100000" flip="none" algn="tl"/>
          </a:blipFill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96" t="13212" r="46140" b="-1"/>
          <a:stretch/>
        </p:blipFill>
        <p:spPr>
          <a:xfrm>
            <a:off x="4594860" y="1610445"/>
            <a:ext cx="1234440" cy="16313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69304" y="1762463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/>
              <a:t>Οποιαδήποτε ομοιότητα με πρόσωπα, πράγματα ή καταστάσεις .....είναι εντελώς </a:t>
            </a:r>
            <a:r>
              <a:rPr lang="el-GR" b="1" dirty="0" err="1"/>
              <a:t>συμπτωματική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. </a:t>
            </a:r>
            <a:endParaRPr lang="en-US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5157192"/>
            <a:ext cx="358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 smtClean="0"/>
              <a:t>ΠΑΡΑΠΕΝΤΕ ΕΠΕ</a:t>
            </a:r>
            <a:endParaRPr lang="en-US" sz="3200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pic>
        <p:nvPicPr>
          <p:cNvPr id="8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96" t="2593" r="9376" b="13844"/>
          <a:stretch/>
        </p:blipFill>
        <p:spPr>
          <a:xfrm>
            <a:off x="4594860" y="3324943"/>
            <a:ext cx="1234440" cy="1541790"/>
          </a:xfrm>
          <a:prstGeom prst="rect">
            <a:avLst/>
          </a:prstGeom>
        </p:spPr>
      </p:pic>
      <p:sp>
        <p:nvSpPr>
          <p:cNvPr id="10" name="TextBox 11"/>
          <p:cNvSpPr txBox="1"/>
          <p:nvPr/>
        </p:nvSpPr>
        <p:spPr>
          <a:xfrm>
            <a:off x="611560" y="3501008"/>
            <a:ext cx="8319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600" b="1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2</a:t>
            </a:r>
            <a:endParaRPr lang="en-US" sz="9600" b="1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2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843808" y="274638"/>
            <a:ext cx="6120680" cy="1143000"/>
          </a:xfrm>
        </p:spPr>
        <p:txBody>
          <a:bodyPr>
            <a:noAutofit/>
          </a:bodyPr>
          <a:lstStyle/>
          <a:p>
            <a:pPr algn="l"/>
            <a:r>
              <a:rPr lang="el-GR" sz="3600" b="1" dirty="0"/>
              <a:t>3 μικρές καθημερινές ιστορίες</a:t>
            </a:r>
            <a:endParaRPr lang="el-GR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052" y="1610444"/>
            <a:ext cx="9143999" cy="4914900"/>
          </a:xfrm>
          <a:prstGeom prst="rect">
            <a:avLst/>
          </a:prstGeom>
          <a:blipFill dpi="0" rotWithShape="1">
            <a:blip r:embed="rId3" cstate="print">
              <a:alphaModFix amt="52000"/>
            </a:blip>
            <a:srcRect/>
            <a:tile tx="0" ty="0" sx="100000" sy="100000" flip="none" algn="tl"/>
          </a:blipFill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96" t="13212" r="46140" b="-1"/>
          <a:stretch/>
        </p:blipFill>
        <p:spPr>
          <a:xfrm>
            <a:off x="4594860" y="1610445"/>
            <a:ext cx="1234440" cy="16313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69304" y="1762463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/>
              <a:t>Οποιαδήποτε ομοιότητα με πρόσωπα, πράγματα ή καταστάσεις .....είναι εντελώς </a:t>
            </a:r>
            <a:r>
              <a:rPr lang="el-GR" b="1" dirty="0" err="1"/>
              <a:t>συμπτωματική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. </a:t>
            </a:r>
            <a:endParaRPr lang="en-US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96" t="2593" r="9376" b="13844"/>
          <a:stretch/>
        </p:blipFill>
        <p:spPr>
          <a:xfrm>
            <a:off x="4594860" y="3324943"/>
            <a:ext cx="1234440" cy="15417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" t="6854" r="2659" b="33405"/>
          <a:stretch/>
        </p:blipFill>
        <p:spPr>
          <a:xfrm rot="10800000" flipH="1" flipV="1">
            <a:off x="5924551" y="3315248"/>
            <a:ext cx="3219450" cy="1551485"/>
          </a:xfrm>
          <a:prstGeom prst="rect">
            <a:avLst/>
          </a:prstGeom>
        </p:spPr>
      </p:pic>
      <p:sp>
        <p:nvSpPr>
          <p:cNvPr id="14" name="TextBox 12"/>
          <p:cNvSpPr txBox="1"/>
          <p:nvPr/>
        </p:nvSpPr>
        <p:spPr>
          <a:xfrm>
            <a:off x="611560" y="5157192"/>
            <a:ext cx="3589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b="1" dirty="0" smtClean="0"/>
              <a:t>ΕΥΕΞΑΠΤΟΣ ΟΕ</a:t>
            </a:r>
            <a:endParaRPr lang="en-US" sz="3200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11560" y="3501008"/>
            <a:ext cx="8319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9600" b="1" dirty="0" smtClean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</a:rPr>
              <a:t>3</a:t>
            </a:r>
            <a:endParaRPr lang="en-US" sz="9600" b="1" dirty="0">
              <a:solidFill>
                <a:schemeClr val="tx1">
                  <a:lumMod val="50000"/>
                  <a:lumOff val="50000"/>
                  <a:alpha val="99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2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336704" cy="114300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Κοινώς αποδεκτά ζητούμενα</a:t>
            </a:r>
            <a:endParaRPr lang="el-GR" dirty="0"/>
          </a:p>
        </p:txBody>
      </p:sp>
      <p:grpSp>
        <p:nvGrpSpPr>
          <p:cNvPr id="5" name="Group 4"/>
          <p:cNvGrpSpPr/>
          <p:nvPr/>
        </p:nvGrpSpPr>
        <p:grpSpPr>
          <a:xfrm>
            <a:off x="397129" y="1844824"/>
            <a:ext cx="8279327" cy="2376071"/>
            <a:chOff x="3016128" y="3556395"/>
            <a:chExt cx="6433679" cy="1137518"/>
          </a:xfrm>
          <a:solidFill>
            <a:schemeClr val="tx2"/>
          </a:solidFill>
        </p:grpSpPr>
        <p:sp>
          <p:nvSpPr>
            <p:cNvPr id="6" name="Rectangle 5"/>
            <p:cNvSpPr/>
            <p:nvPr/>
          </p:nvSpPr>
          <p:spPr>
            <a:xfrm>
              <a:off x="3016128" y="3556396"/>
              <a:ext cx="1543967" cy="113751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09" tIns="60909" rIns="60909" bIns="609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724">
                <a:lnSpc>
                  <a:spcPct val="90000"/>
                </a:lnSpc>
              </a:pPr>
              <a:r>
                <a:rPr lang="el-GR" sz="230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j-lt"/>
                  <a:ea typeface="Segoe UI" pitchFamily="34" charset="0"/>
                  <a:cs typeface="Segoe UI" pitchFamily="34" charset="0"/>
                </a:rPr>
                <a:t>Ταχύτητα</a:t>
              </a:r>
              <a:endParaRPr lang="en-US" sz="23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610649" y="3556396"/>
              <a:ext cx="1543967" cy="113751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09" tIns="60909" rIns="60909" bIns="609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724">
                <a:lnSpc>
                  <a:spcPct val="90000"/>
                </a:lnSpc>
              </a:pPr>
              <a:r>
                <a:rPr lang="el-GR" sz="23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j-lt"/>
                  <a:ea typeface="Segoe UI" pitchFamily="34" charset="0"/>
                  <a:cs typeface="Segoe UI" pitchFamily="34" charset="0"/>
                </a:rPr>
                <a:t>Ποιότητα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6210848" y="3556396"/>
              <a:ext cx="1543967" cy="113751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09" tIns="60909" rIns="60909" bIns="609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724">
                <a:lnSpc>
                  <a:spcPct val="90000"/>
                </a:lnSpc>
              </a:pPr>
              <a:r>
                <a:rPr lang="el-GR" sz="23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j-lt"/>
                  <a:ea typeface="Segoe UI" pitchFamily="34" charset="0"/>
                  <a:cs typeface="Segoe UI" pitchFamily="34" charset="0"/>
                </a:rPr>
                <a:t>Αξιοπιστία-Διαφάνεια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7811047" y="3556395"/>
              <a:ext cx="1638760" cy="1137517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09" tIns="60909" rIns="60909" bIns="609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7724">
                <a:lnSpc>
                  <a:spcPct val="90000"/>
                </a:lnSpc>
              </a:pPr>
              <a:r>
                <a:rPr lang="el-GR" sz="23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j-lt"/>
                  <a:ea typeface="Segoe UI" pitchFamily="34" charset="0"/>
                  <a:cs typeface="Segoe UI" pitchFamily="34" charset="0"/>
                </a:rPr>
                <a:t>Μείωση γραφειοκρατίας-αύξηση φιλικότητας για τον χρήστη </a:t>
              </a:r>
              <a:endParaRPr lang="en-US" sz="23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4" name="Picture 3" descr="C:\Users\Administrator\Desktop\re7slidesinpptlikethegoodoldays\GrowingNeed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08" t="5682" r="21963" b="3810"/>
          <a:stretch/>
        </p:blipFill>
        <p:spPr bwMode="auto">
          <a:xfrm>
            <a:off x="2433789" y="4350264"/>
            <a:ext cx="1971887" cy="167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Administrator\Desktop\re7slidesinpptlikethegoodoldays\Office2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74" t="4072" r="14380" b="4463"/>
          <a:stretch/>
        </p:blipFill>
        <p:spPr bwMode="auto">
          <a:xfrm>
            <a:off x="6582582" y="4350266"/>
            <a:ext cx="2072001" cy="167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W:\Open Engagements\Design Resources\Designer Resources\MS Resources\images\IT Pro\ITpro photography\MSIT08_Ida_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91" t="8225" r="18203"/>
          <a:stretch/>
        </p:blipFill>
        <p:spPr bwMode="auto">
          <a:xfrm flipH="1">
            <a:off x="395536" y="4350264"/>
            <a:ext cx="1965821" cy="167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W:\Open Engagements\Design Resources\Designer Resources\MS Resources\images\Office FY09 - no expiration\Business\Mid-Market - Online\OFC09_Peter_004.jpg"/>
          <p:cNvPicPr preferRelativeResize="0"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48" t="-1" r="9317" b="243"/>
          <a:stretch/>
        </p:blipFill>
        <p:spPr bwMode="auto">
          <a:xfrm>
            <a:off x="4522027" y="4350265"/>
            <a:ext cx="1971886" cy="167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337549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/>
          <a:lstStyle/>
          <a:p>
            <a:r>
              <a:rPr lang="en-US" dirty="0" smtClean="0"/>
              <a:t>Brainstorming</a:t>
            </a:r>
            <a:r>
              <a:rPr lang="el-GR" dirty="0" smtClean="0"/>
              <a:t>……</a:t>
            </a:r>
            <a:endParaRPr lang="el-G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33" t="17317" r="19011" b="7736"/>
          <a:stretch/>
        </p:blipFill>
        <p:spPr>
          <a:xfrm>
            <a:off x="0" y="2492896"/>
            <a:ext cx="3581400" cy="25908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657600" y="2420888"/>
            <a:ext cx="5486400" cy="2682240"/>
            <a:chOff x="-45720" y="1280160"/>
            <a:chExt cx="5486400" cy="2682240"/>
          </a:xfrm>
        </p:grpSpPr>
        <p:sp>
          <p:nvSpPr>
            <p:cNvPr id="10" name="Rectangle 9"/>
            <p:cNvSpPr/>
            <p:nvPr/>
          </p:nvSpPr>
          <p:spPr>
            <a:xfrm>
              <a:off x="-45720" y="1280160"/>
              <a:ext cx="5486400" cy="2682240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0608" y="1928232"/>
              <a:ext cx="4907280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el-GR" sz="2800" spc="-100" dirty="0" smtClean="0">
                  <a:ln w="3175">
                    <a:noFill/>
                  </a:ln>
                  <a:gradFill>
                    <a:gsLst>
                      <a:gs pos="1250">
                        <a:srgbClr val="797A7D">
                          <a:lumMod val="50000"/>
                        </a:srgbClr>
                      </a:gs>
                      <a:gs pos="100000">
                        <a:srgbClr val="797A7D">
                          <a:lumMod val="50000"/>
                        </a:srgbClr>
                      </a:gs>
                    </a:gsLst>
                    <a:lin ang="5400000" scaled="0"/>
                  </a:gradFill>
                  <a:latin typeface="Segoe UI Light"/>
                  <a:cs typeface="Arial" charset="0"/>
                </a:rPr>
                <a:t>Βελτίωση-ολοκλήρωση μοντέλου  διαχείρισης</a:t>
              </a:r>
              <a:endParaRPr lang="en-US" sz="2800" dirty="0">
                <a:solidFill>
                  <a:schemeClr val="tx1">
                    <a:lumMod val="50000"/>
                    <a:lumOff val="5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220608" y="2463904"/>
              <a:ext cx="48006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327288" y="3183984"/>
              <a:ext cx="4800600" cy="39648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9041031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7238" y="116632"/>
            <a:ext cx="3665242" cy="666032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33203" y="2824338"/>
            <a:ext cx="4978896" cy="70609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Ροή εργασιών σήμερα</a:t>
            </a:r>
            <a:endParaRPr lang="el-GR" dirty="0"/>
          </a:p>
        </p:txBody>
      </p:sp>
      <p:pic>
        <p:nvPicPr>
          <p:cNvPr id="23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3695" y="116633"/>
            <a:ext cx="2952328" cy="666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40 - Τίτλος"/>
          <p:cNvSpPr>
            <a:spLocks noGrp="1"/>
          </p:cNvSpPr>
          <p:nvPr>
            <p:ph type="title"/>
          </p:nvPr>
        </p:nvSpPr>
        <p:spPr>
          <a:xfrm>
            <a:off x="2699792" y="404664"/>
            <a:ext cx="6444208" cy="1080120"/>
          </a:xfrm>
        </p:spPr>
        <p:txBody>
          <a:bodyPr>
            <a:normAutofit fontScale="90000"/>
          </a:bodyPr>
          <a:lstStyle/>
          <a:p>
            <a:pPr lvl="0"/>
            <a:r>
              <a:rPr lang="el-GR" b="1" dirty="0" smtClean="0"/>
              <a:t>Προγραμματισμός- Σχεδιασμός Προκήρυξης</a:t>
            </a:r>
            <a:endParaRPr lang="el-GR" b="1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107504" y="1575653"/>
            <a:ext cx="8928992" cy="5093707"/>
          </a:xfrm>
          <a:prstGeom prst="rect">
            <a:avLst/>
          </a:prstGeom>
          <a:solidFill>
            <a:srgbClr val="E8E8E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block one"/>
          <p:cNvSpPr txBox="1">
            <a:spLocks/>
          </p:cNvSpPr>
          <p:nvPr/>
        </p:nvSpPr>
        <p:spPr>
          <a:xfrm>
            <a:off x="257233" y="1988840"/>
            <a:ext cx="2586575" cy="18330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l-GR" sz="3600" dirty="0" smtClean="0">
                <a:gradFill>
                  <a:gsLst>
                    <a:gs pos="1250">
                      <a:schemeClr val="bg2">
                        <a:lumMod val="50000"/>
                      </a:schemeClr>
                    </a:gs>
                    <a:gs pos="100000">
                      <a:schemeClr val="bg2">
                        <a:lumMod val="50000"/>
                      </a:schemeClr>
                    </a:gs>
                  </a:gsLst>
                  <a:lin ang="5400000" scaled="0"/>
                </a:gradFill>
              </a:rPr>
              <a:t>Προγραμματισμός-Σχεδιασμός Προκήρυξης</a:t>
            </a:r>
            <a:endParaRPr lang="en-US" sz="3600" dirty="0">
              <a:gradFill>
                <a:gsLst>
                  <a:gs pos="1250">
                    <a:schemeClr val="bg2">
                      <a:lumMod val="50000"/>
                    </a:schemeClr>
                  </a:gs>
                  <a:gs pos="100000">
                    <a:schemeClr val="bg2">
                      <a:lumMod val="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7" name="Isosceles Triangle 16"/>
          <p:cNvSpPr/>
          <p:nvPr/>
        </p:nvSpPr>
        <p:spPr bwMode="auto">
          <a:xfrm rot="5400000">
            <a:off x="2262023" y="2755766"/>
            <a:ext cx="1946005" cy="513708"/>
          </a:xfrm>
          <a:prstGeom prst="triangl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560215" y="1612616"/>
            <a:ext cx="5332265" cy="483989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3563888" y="1556792"/>
            <a:ext cx="5328592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Συντονισμός-προγραμματισμός  όλων των συγχρηματοδοτούμενων κρατικών ενισχύσεων, για όλη τη χρονική διάρκεια εφαρμογής του ΣΕΣ. Ανάρτηση στο διαδίκτυο</a:t>
            </a:r>
            <a:endParaRPr lang="en-US" sz="20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</a:pPr>
            <a:endParaRPr lang="en-US" sz="20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Εκτεταμένη </a:t>
            </a:r>
            <a:r>
              <a:rPr lang="el-GR" sz="20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διαβούλευση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0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Πρότυπος οδηγός ενισχύσεων και πρότυπα εντύπων διαχείρισης-εισαγωγή στο ΠΣΚΕ– </a:t>
            </a:r>
            <a:r>
              <a:rPr lang="el-GR" sz="20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φιλικότητα στον χρήστη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0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Εκ των προτέρων ανάπτυξη όλων των ενεργειών/σταδίων του ΠΣΚΕ</a:t>
            </a: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20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Προγραμματισμός σταδίων και </a:t>
            </a:r>
            <a:r>
              <a:rPr lang="el-GR" sz="20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ορισμός αυστηρών </a:t>
            </a: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χρονοδιαγραμμάτων</a:t>
            </a:r>
            <a:endParaRPr lang="en-US" sz="20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l-GR" sz="2000" spc="-100" dirty="0" smtClean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  <a:p>
            <a:pPr marL="457200" indent="-4572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l-GR" sz="2000" spc="-100" dirty="0" smtClean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Ανοικτές  </a:t>
            </a:r>
            <a:r>
              <a:rPr lang="el-GR" sz="2000" spc="-100" dirty="0">
                <a:ln w="3175">
                  <a:noFill/>
                </a:ln>
                <a:gradFill>
                  <a:gsLst>
                    <a:gs pos="1250">
                      <a:srgbClr val="797A7D">
                        <a:lumMod val="50000"/>
                      </a:srgbClr>
                    </a:gs>
                    <a:gs pos="100000">
                      <a:srgbClr val="797A7D">
                        <a:lumMod val="50000"/>
                      </a:srgbClr>
                    </a:gs>
                  </a:gsLst>
                  <a:lin ang="5400000" scaled="0"/>
                </a:gradFill>
                <a:latin typeface="Segoe UI Light"/>
                <a:cs typeface="Arial" charset="0"/>
              </a:rPr>
              <a:t>προσκλήσεις  σε κύκλους υποβολών</a:t>
            </a:r>
            <a:endParaRPr lang="en-US" sz="2000" spc="-100" dirty="0">
              <a:ln w="3175">
                <a:noFill/>
              </a:ln>
              <a:gradFill>
                <a:gsLst>
                  <a:gs pos="1250">
                    <a:srgbClr val="797A7D">
                      <a:lumMod val="50000"/>
                    </a:srgbClr>
                  </a:gs>
                  <a:gs pos="100000">
                    <a:srgbClr val="797A7D">
                      <a:lumMod val="50000"/>
                    </a:srgbClr>
                  </a:gs>
                </a:gsLst>
                <a:lin ang="5400000" scaled="0"/>
              </a:gradFill>
              <a:latin typeface="Segoe UI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126319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Θέμα ΕΦΕΠΑ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απλ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634</Words>
  <Application>Microsoft Office PowerPoint</Application>
  <PresentationFormat>Προβολή στην οθόνη (4:3)</PresentationFormat>
  <Paragraphs>120</Paragraphs>
  <Slides>22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2</vt:i4>
      </vt:variant>
      <vt:variant>
        <vt:lpstr>Τίτλοι διαφανειών</vt:lpstr>
      </vt:variant>
      <vt:variant>
        <vt:i4>22</vt:i4>
      </vt:variant>
    </vt:vector>
  </HeadingPairs>
  <TitlesOfParts>
    <vt:vector size="24" baseType="lpstr">
      <vt:lpstr>Θέμα ΕΦΕΠΑΕ</vt:lpstr>
      <vt:lpstr>Θέμα απλό</vt:lpstr>
      <vt:lpstr> Κρατικές ενισχύσεις – Προτεινόμενες Βελτιώσεις στο υφιστάμενο μοντέλο διαχείρισης.  Αθανάσιος Κακούδης  Υπεύθυνος ΕΦΕΠΑΕ για Εξωστρέφεια Ι &amp; ΙΙ, Υπεύθυνος Προγραμμάτων ΚΕΠΑ-ΑΝΕΜ</vt:lpstr>
      <vt:lpstr>3 μικρές καθημερινές ιστορίες</vt:lpstr>
      <vt:lpstr>3 μικρές καθημερινές ιστορίες</vt:lpstr>
      <vt:lpstr>3 μικρές καθημερινές ιστορίες</vt:lpstr>
      <vt:lpstr>3 μικρές καθημερινές ιστορίες</vt:lpstr>
      <vt:lpstr>Κοινώς αποδεκτά ζητούμενα</vt:lpstr>
      <vt:lpstr>Brainstorming……</vt:lpstr>
      <vt:lpstr>Ροή εργασιών σήμερα</vt:lpstr>
      <vt:lpstr>Προγραμματισμός- Σχεδιασμός Προκήρυξης</vt:lpstr>
      <vt:lpstr>Δημοσιότητα-Προβολή</vt:lpstr>
      <vt:lpstr>Υποβολή προτάσεων</vt:lpstr>
      <vt:lpstr>Αξιολογική διαδικασία</vt:lpstr>
      <vt:lpstr>Πιστοποιήσεις-πληρωμές</vt:lpstr>
      <vt:lpstr>Πληροφοριακό σύστημα</vt:lpstr>
      <vt:lpstr>Πληροφοριακό σύστημα</vt:lpstr>
      <vt:lpstr>Πελατοκεντρική προσέγγιση</vt:lpstr>
      <vt:lpstr>Διαδικασίες &amp; Ροή εργασιών</vt:lpstr>
      <vt:lpstr>Πρόσβαση σε αποτελέσματα</vt:lpstr>
      <vt:lpstr>Πληροφοριακό σύστημα</vt:lpstr>
      <vt:lpstr>Πληροφοριακό σύστημα</vt:lpstr>
      <vt:lpstr>Πληροφοριακό σύστημα</vt:lpstr>
      <vt:lpstr>Ευχαριστώ για την προσοχή σας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Μπρουσκάκης Αντώνης</dc:creator>
  <cp:lastModifiedBy>orestis</cp:lastModifiedBy>
  <cp:revision>169</cp:revision>
  <dcterms:created xsi:type="dcterms:W3CDTF">2014-09-03T05:51:13Z</dcterms:created>
  <dcterms:modified xsi:type="dcterms:W3CDTF">2014-09-17T06:28:13Z</dcterms:modified>
</cp:coreProperties>
</file>